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7" r:id="rId10"/>
    <p:sldId id="266" r:id="rId11"/>
    <p:sldId id="264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12" autoAdjust="0"/>
    <p:restoredTop sz="98941" autoAdjust="0"/>
  </p:normalViewPr>
  <p:slideViewPr>
    <p:cSldViewPr snapToGrid="0" snapToObjects="1">
      <p:cViewPr varScale="1">
        <p:scale>
          <a:sx n="115" d="100"/>
          <a:sy n="115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53F5E-8248-E243-9C56-9E9B1D6CFC18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1"/>
      <dgm:spPr/>
    </dgm:pt>
    <dgm:pt modelId="{D35B6D18-6D58-F643-A4BF-1A657C3C7C09}">
      <dgm:prSet phldrT="[Texto]"/>
      <dgm:spPr/>
      <dgm:t>
        <a:bodyPr/>
        <a:lstStyle/>
        <a:p>
          <a:r>
            <a:rPr lang="en-GB" noProof="0" smtClean="0"/>
            <a:t>Focus on respondent behavior</a:t>
          </a:r>
          <a:endParaRPr lang="en-GB" noProof="0"/>
        </a:p>
      </dgm:t>
    </dgm:pt>
    <dgm:pt modelId="{51649C1C-49A3-D548-AE14-2D20C743ECB8}" type="parTrans" cxnId="{BCC8B5B6-589F-374D-AB2E-E8474971EAC8}">
      <dgm:prSet/>
      <dgm:spPr/>
      <dgm:t>
        <a:bodyPr/>
        <a:lstStyle/>
        <a:p>
          <a:endParaRPr lang="en-GB" noProof="0"/>
        </a:p>
      </dgm:t>
    </dgm:pt>
    <dgm:pt modelId="{66E91784-9508-8B4F-91ED-6781A69834FE}" type="sibTrans" cxnId="{BCC8B5B6-589F-374D-AB2E-E8474971EAC8}">
      <dgm:prSet/>
      <dgm:spPr/>
      <dgm:t>
        <a:bodyPr/>
        <a:lstStyle/>
        <a:p>
          <a:endParaRPr lang="en-GB" noProof="0"/>
        </a:p>
      </dgm:t>
    </dgm:pt>
    <dgm:pt modelId="{752920A2-BE90-8946-893F-9FCFE2FF7044}">
      <dgm:prSet phldrT="[Texto]"/>
      <dgm:spPr/>
      <dgm:t>
        <a:bodyPr/>
        <a:lstStyle/>
        <a:p>
          <a:r>
            <a:rPr lang="en-GB" noProof="0" dirty="0" smtClean="0"/>
            <a:t>Focus on operant </a:t>
          </a:r>
          <a:r>
            <a:rPr lang="en-GB" noProof="0" dirty="0" err="1" smtClean="0"/>
            <a:t>behavior</a:t>
          </a:r>
          <a:r>
            <a:rPr lang="en-GB" noProof="0" dirty="0" smtClean="0"/>
            <a:t> (non arbitrary relations)</a:t>
          </a:r>
        </a:p>
        <a:p>
          <a:endParaRPr lang="en-GB" noProof="0" dirty="0" smtClean="0"/>
        </a:p>
      </dgm:t>
    </dgm:pt>
    <dgm:pt modelId="{3F6A6C6B-E5B2-ED46-8E2A-07FC11BDE979}" type="parTrans" cxnId="{5FA105D9-5F14-DF4C-A3A9-91046B3D0C9E}">
      <dgm:prSet/>
      <dgm:spPr/>
      <dgm:t>
        <a:bodyPr/>
        <a:lstStyle/>
        <a:p>
          <a:endParaRPr lang="en-GB" noProof="0"/>
        </a:p>
      </dgm:t>
    </dgm:pt>
    <dgm:pt modelId="{3A46C538-A317-0541-91A6-754328A8734E}" type="sibTrans" cxnId="{5FA105D9-5F14-DF4C-A3A9-91046B3D0C9E}">
      <dgm:prSet/>
      <dgm:spPr/>
      <dgm:t>
        <a:bodyPr/>
        <a:lstStyle/>
        <a:p>
          <a:endParaRPr lang="en-GB" noProof="0"/>
        </a:p>
      </dgm:t>
    </dgm:pt>
    <dgm:pt modelId="{685245AC-06C8-7046-BF6B-400DFC0C4656}">
      <dgm:prSet phldrT="[Texto]"/>
      <dgm:spPr/>
      <dgm:t>
        <a:bodyPr/>
        <a:lstStyle/>
        <a:p>
          <a:r>
            <a:rPr lang="en-GB" noProof="0" dirty="0" smtClean="0"/>
            <a:t>Focus on relational derived </a:t>
          </a:r>
          <a:r>
            <a:rPr lang="en-GB" noProof="0" dirty="0" err="1" smtClean="0"/>
            <a:t>behavior</a:t>
          </a:r>
          <a:r>
            <a:rPr lang="en-GB" noProof="0" dirty="0" smtClean="0"/>
            <a:t> (VB-Emotional function)</a:t>
          </a:r>
          <a:endParaRPr lang="en-GB" noProof="0" dirty="0"/>
        </a:p>
      </dgm:t>
    </dgm:pt>
    <dgm:pt modelId="{3CDD1D6F-06EC-E041-9644-84F78262B50F}" type="parTrans" cxnId="{1DA67490-B01C-3F4E-A539-10AA6FF7B0E6}">
      <dgm:prSet/>
      <dgm:spPr/>
      <dgm:t>
        <a:bodyPr/>
        <a:lstStyle/>
        <a:p>
          <a:endParaRPr lang="en-GB" noProof="0"/>
        </a:p>
      </dgm:t>
    </dgm:pt>
    <dgm:pt modelId="{F1793479-5EC6-AA41-AD75-5C2BCDDBEC72}" type="sibTrans" cxnId="{1DA67490-B01C-3F4E-A539-10AA6FF7B0E6}">
      <dgm:prSet/>
      <dgm:spPr/>
      <dgm:t>
        <a:bodyPr/>
        <a:lstStyle/>
        <a:p>
          <a:endParaRPr lang="en-GB" noProof="0"/>
        </a:p>
      </dgm:t>
    </dgm:pt>
    <dgm:pt modelId="{E683C571-B3DB-3949-87D6-4C3C1FC4EE3A}" type="pres">
      <dgm:prSet presAssocID="{D2E53F5E-8248-E243-9C56-9E9B1D6CFC18}" presName="Name0" presStyleCnt="0">
        <dgm:presLayoutVars>
          <dgm:dir/>
          <dgm:resizeHandles val="exact"/>
        </dgm:presLayoutVars>
      </dgm:prSet>
      <dgm:spPr/>
    </dgm:pt>
    <dgm:pt modelId="{174B2DFF-D55B-5448-9ECE-CBEA849C56B1}" type="pres">
      <dgm:prSet presAssocID="{D2E53F5E-8248-E243-9C56-9E9B1D6CFC18}" presName="arrow" presStyleLbl="bgShp" presStyleIdx="0" presStyleCnt="1"/>
      <dgm:spPr/>
    </dgm:pt>
    <dgm:pt modelId="{A3F75401-B219-864F-B1D1-B13601C4C47C}" type="pres">
      <dgm:prSet presAssocID="{D2E53F5E-8248-E243-9C56-9E9B1D6CFC18}" presName="points" presStyleCnt="0"/>
      <dgm:spPr/>
    </dgm:pt>
    <dgm:pt modelId="{EF7D219D-6CB5-D94E-A52F-05152547DD1C}" type="pres">
      <dgm:prSet presAssocID="{D35B6D18-6D58-F643-A4BF-1A657C3C7C09}" presName="compositeA" presStyleCnt="0"/>
      <dgm:spPr/>
    </dgm:pt>
    <dgm:pt modelId="{2DAE7859-CDAF-AA4F-A15A-57E5EFC50C9E}" type="pres">
      <dgm:prSet presAssocID="{D35B6D18-6D58-F643-A4BF-1A657C3C7C09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E69FA3-25AB-8340-BF09-920AF326CA08}" type="pres">
      <dgm:prSet presAssocID="{D35B6D18-6D58-F643-A4BF-1A657C3C7C09}" presName="circleA" presStyleLbl="node1" presStyleIdx="0" presStyleCnt="3"/>
      <dgm:spPr/>
    </dgm:pt>
    <dgm:pt modelId="{740DBA7E-DFF8-1249-B0F2-2CD0690F4A79}" type="pres">
      <dgm:prSet presAssocID="{D35B6D18-6D58-F643-A4BF-1A657C3C7C09}" presName="spaceA" presStyleCnt="0"/>
      <dgm:spPr/>
    </dgm:pt>
    <dgm:pt modelId="{E0C2D46F-CB21-AF43-9A77-5B5145250A10}" type="pres">
      <dgm:prSet presAssocID="{66E91784-9508-8B4F-91ED-6781A69834FE}" presName="space" presStyleCnt="0"/>
      <dgm:spPr/>
    </dgm:pt>
    <dgm:pt modelId="{BA1261C1-7A6C-674D-A111-9330E43F1327}" type="pres">
      <dgm:prSet presAssocID="{752920A2-BE90-8946-893F-9FCFE2FF7044}" presName="compositeB" presStyleCnt="0"/>
      <dgm:spPr/>
    </dgm:pt>
    <dgm:pt modelId="{3B7BD44C-240F-AF40-B444-1A075EFEE53E}" type="pres">
      <dgm:prSet presAssocID="{752920A2-BE90-8946-893F-9FCFE2FF7044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E114C4-DE40-2B45-A173-81B326E312AC}" type="pres">
      <dgm:prSet presAssocID="{752920A2-BE90-8946-893F-9FCFE2FF7044}" presName="circleB" presStyleLbl="node1" presStyleIdx="1" presStyleCnt="3"/>
      <dgm:spPr/>
    </dgm:pt>
    <dgm:pt modelId="{F815DF9A-6BAC-1D47-8119-2662467F6D3F}" type="pres">
      <dgm:prSet presAssocID="{752920A2-BE90-8946-893F-9FCFE2FF7044}" presName="spaceB" presStyleCnt="0"/>
      <dgm:spPr/>
    </dgm:pt>
    <dgm:pt modelId="{E8732076-CC1E-2C45-B2BD-56F9CFCDE163}" type="pres">
      <dgm:prSet presAssocID="{3A46C538-A317-0541-91A6-754328A8734E}" presName="space" presStyleCnt="0"/>
      <dgm:spPr/>
    </dgm:pt>
    <dgm:pt modelId="{14939AD3-A5A1-674E-9A74-29829941AFEE}" type="pres">
      <dgm:prSet presAssocID="{685245AC-06C8-7046-BF6B-400DFC0C4656}" presName="compositeA" presStyleCnt="0"/>
      <dgm:spPr/>
    </dgm:pt>
    <dgm:pt modelId="{44934C9F-FC6C-584A-86F0-883197CE625E}" type="pres">
      <dgm:prSet presAssocID="{685245AC-06C8-7046-BF6B-400DFC0C4656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56202F-EB4D-504A-B159-B1384647A63B}" type="pres">
      <dgm:prSet presAssocID="{685245AC-06C8-7046-BF6B-400DFC0C4656}" presName="circleA" presStyleLbl="node1" presStyleIdx="2" presStyleCnt="3"/>
      <dgm:spPr/>
    </dgm:pt>
    <dgm:pt modelId="{D848E281-B989-C844-9D6A-1EB2CDDC2A7A}" type="pres">
      <dgm:prSet presAssocID="{685245AC-06C8-7046-BF6B-400DFC0C4656}" presName="spaceA" presStyleCnt="0"/>
      <dgm:spPr/>
    </dgm:pt>
  </dgm:ptLst>
  <dgm:cxnLst>
    <dgm:cxn modelId="{1DA67490-B01C-3F4E-A539-10AA6FF7B0E6}" srcId="{D2E53F5E-8248-E243-9C56-9E9B1D6CFC18}" destId="{685245AC-06C8-7046-BF6B-400DFC0C4656}" srcOrd="2" destOrd="0" parTransId="{3CDD1D6F-06EC-E041-9644-84F78262B50F}" sibTransId="{F1793479-5EC6-AA41-AD75-5C2BCDDBEC72}"/>
    <dgm:cxn modelId="{3C7D76D9-2699-994B-9268-098D69E5B2F5}" type="presOf" srcId="{D35B6D18-6D58-F643-A4BF-1A657C3C7C09}" destId="{2DAE7859-CDAF-AA4F-A15A-57E5EFC50C9E}" srcOrd="0" destOrd="0" presId="urn:microsoft.com/office/officeart/2005/8/layout/hProcess11"/>
    <dgm:cxn modelId="{5FA105D9-5F14-DF4C-A3A9-91046B3D0C9E}" srcId="{D2E53F5E-8248-E243-9C56-9E9B1D6CFC18}" destId="{752920A2-BE90-8946-893F-9FCFE2FF7044}" srcOrd="1" destOrd="0" parTransId="{3F6A6C6B-E5B2-ED46-8E2A-07FC11BDE979}" sibTransId="{3A46C538-A317-0541-91A6-754328A8734E}"/>
    <dgm:cxn modelId="{E1A503AA-1880-4345-BD4C-B51F245D4AC4}" type="presOf" srcId="{D2E53F5E-8248-E243-9C56-9E9B1D6CFC18}" destId="{E683C571-B3DB-3949-87D6-4C3C1FC4EE3A}" srcOrd="0" destOrd="0" presId="urn:microsoft.com/office/officeart/2005/8/layout/hProcess11"/>
    <dgm:cxn modelId="{BCC8B5B6-589F-374D-AB2E-E8474971EAC8}" srcId="{D2E53F5E-8248-E243-9C56-9E9B1D6CFC18}" destId="{D35B6D18-6D58-F643-A4BF-1A657C3C7C09}" srcOrd="0" destOrd="0" parTransId="{51649C1C-49A3-D548-AE14-2D20C743ECB8}" sibTransId="{66E91784-9508-8B4F-91ED-6781A69834FE}"/>
    <dgm:cxn modelId="{5729CE12-CDF0-4646-8C92-BB1B93C593C1}" type="presOf" srcId="{752920A2-BE90-8946-893F-9FCFE2FF7044}" destId="{3B7BD44C-240F-AF40-B444-1A075EFEE53E}" srcOrd="0" destOrd="0" presId="urn:microsoft.com/office/officeart/2005/8/layout/hProcess11"/>
    <dgm:cxn modelId="{57197839-20E6-D84A-B319-BB43FE13EE9B}" type="presOf" srcId="{685245AC-06C8-7046-BF6B-400DFC0C4656}" destId="{44934C9F-FC6C-584A-86F0-883197CE625E}" srcOrd="0" destOrd="0" presId="urn:microsoft.com/office/officeart/2005/8/layout/hProcess11"/>
    <dgm:cxn modelId="{B61C4EBF-C896-BA4E-9C14-2DA46906376E}" type="presParOf" srcId="{E683C571-B3DB-3949-87D6-4C3C1FC4EE3A}" destId="{174B2DFF-D55B-5448-9ECE-CBEA849C56B1}" srcOrd="0" destOrd="0" presId="urn:microsoft.com/office/officeart/2005/8/layout/hProcess11"/>
    <dgm:cxn modelId="{8B045ABE-9F85-AF4B-AA63-3967EB086392}" type="presParOf" srcId="{E683C571-B3DB-3949-87D6-4C3C1FC4EE3A}" destId="{A3F75401-B219-864F-B1D1-B13601C4C47C}" srcOrd="1" destOrd="0" presId="urn:microsoft.com/office/officeart/2005/8/layout/hProcess11"/>
    <dgm:cxn modelId="{C5C6CA00-2C8E-974B-9C9D-96EDA8107EC1}" type="presParOf" srcId="{A3F75401-B219-864F-B1D1-B13601C4C47C}" destId="{EF7D219D-6CB5-D94E-A52F-05152547DD1C}" srcOrd="0" destOrd="0" presId="urn:microsoft.com/office/officeart/2005/8/layout/hProcess11"/>
    <dgm:cxn modelId="{CB627EF0-499C-A943-B9AC-A394F1CB7738}" type="presParOf" srcId="{EF7D219D-6CB5-D94E-A52F-05152547DD1C}" destId="{2DAE7859-CDAF-AA4F-A15A-57E5EFC50C9E}" srcOrd="0" destOrd="0" presId="urn:microsoft.com/office/officeart/2005/8/layout/hProcess11"/>
    <dgm:cxn modelId="{E10E7360-066A-0746-BC9C-55B03B619279}" type="presParOf" srcId="{EF7D219D-6CB5-D94E-A52F-05152547DD1C}" destId="{B1E69FA3-25AB-8340-BF09-920AF326CA08}" srcOrd="1" destOrd="0" presId="urn:microsoft.com/office/officeart/2005/8/layout/hProcess11"/>
    <dgm:cxn modelId="{9126CFA8-E442-014B-91C7-3C196F77EED8}" type="presParOf" srcId="{EF7D219D-6CB5-D94E-A52F-05152547DD1C}" destId="{740DBA7E-DFF8-1249-B0F2-2CD0690F4A79}" srcOrd="2" destOrd="0" presId="urn:microsoft.com/office/officeart/2005/8/layout/hProcess11"/>
    <dgm:cxn modelId="{AE472732-954A-3A4B-A134-511E3475A7F0}" type="presParOf" srcId="{A3F75401-B219-864F-B1D1-B13601C4C47C}" destId="{E0C2D46F-CB21-AF43-9A77-5B5145250A10}" srcOrd="1" destOrd="0" presId="urn:microsoft.com/office/officeart/2005/8/layout/hProcess11"/>
    <dgm:cxn modelId="{AEAAD9B6-59D3-3841-92B6-34B4CC44EF35}" type="presParOf" srcId="{A3F75401-B219-864F-B1D1-B13601C4C47C}" destId="{BA1261C1-7A6C-674D-A111-9330E43F1327}" srcOrd="2" destOrd="0" presId="urn:microsoft.com/office/officeart/2005/8/layout/hProcess11"/>
    <dgm:cxn modelId="{3E5DC239-7DC6-A343-8FD3-91CAF504EAF7}" type="presParOf" srcId="{BA1261C1-7A6C-674D-A111-9330E43F1327}" destId="{3B7BD44C-240F-AF40-B444-1A075EFEE53E}" srcOrd="0" destOrd="0" presId="urn:microsoft.com/office/officeart/2005/8/layout/hProcess11"/>
    <dgm:cxn modelId="{E355A341-D61B-A94C-AACA-C2C6918D6FB4}" type="presParOf" srcId="{BA1261C1-7A6C-674D-A111-9330E43F1327}" destId="{FEE114C4-DE40-2B45-A173-81B326E312AC}" srcOrd="1" destOrd="0" presId="urn:microsoft.com/office/officeart/2005/8/layout/hProcess11"/>
    <dgm:cxn modelId="{70B70E6E-5839-6343-840B-ED3FCFD6E1F8}" type="presParOf" srcId="{BA1261C1-7A6C-674D-A111-9330E43F1327}" destId="{F815DF9A-6BAC-1D47-8119-2662467F6D3F}" srcOrd="2" destOrd="0" presId="urn:microsoft.com/office/officeart/2005/8/layout/hProcess11"/>
    <dgm:cxn modelId="{2C0A33E4-34BB-9046-B4DC-A7BF11BF055F}" type="presParOf" srcId="{A3F75401-B219-864F-B1D1-B13601C4C47C}" destId="{E8732076-CC1E-2C45-B2BD-56F9CFCDE163}" srcOrd="3" destOrd="0" presId="urn:microsoft.com/office/officeart/2005/8/layout/hProcess11"/>
    <dgm:cxn modelId="{C36492A9-06C9-DF4E-9554-4131BE7FC730}" type="presParOf" srcId="{A3F75401-B219-864F-B1D1-B13601C4C47C}" destId="{14939AD3-A5A1-674E-9A74-29829941AFEE}" srcOrd="4" destOrd="0" presId="urn:microsoft.com/office/officeart/2005/8/layout/hProcess11"/>
    <dgm:cxn modelId="{4B7D7C7D-BB4C-DC4F-B650-621A4E919355}" type="presParOf" srcId="{14939AD3-A5A1-674E-9A74-29829941AFEE}" destId="{44934C9F-FC6C-584A-86F0-883197CE625E}" srcOrd="0" destOrd="0" presId="urn:microsoft.com/office/officeart/2005/8/layout/hProcess11"/>
    <dgm:cxn modelId="{FE491B7F-AF35-EB48-BC2E-071FFE18A0DF}" type="presParOf" srcId="{14939AD3-A5A1-674E-9A74-29829941AFEE}" destId="{6B56202F-EB4D-504A-B159-B1384647A63B}" srcOrd="1" destOrd="0" presId="urn:microsoft.com/office/officeart/2005/8/layout/hProcess11"/>
    <dgm:cxn modelId="{6870F465-232A-A34A-9834-2B520E23F62A}" type="presParOf" srcId="{14939AD3-A5A1-674E-9A74-29829941AFEE}" destId="{D848E281-B989-C844-9D6A-1EB2CDDC2A7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EC39CC-1C65-5A4D-9109-32D60CF46906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1"/>
      <dgm:spPr/>
    </dgm:pt>
    <dgm:pt modelId="{F5BB9581-D060-694C-9EC0-F438CB7F94F6}">
      <dgm:prSet phldrT="[Texto]"/>
      <dgm:spPr/>
      <dgm:t>
        <a:bodyPr/>
        <a:lstStyle/>
        <a:p>
          <a:r>
            <a:rPr lang="en-GB" dirty="0" err="1" smtClean="0"/>
            <a:t>Behavior</a:t>
          </a:r>
          <a:r>
            <a:rPr lang="en-GB" dirty="0" smtClean="0"/>
            <a:t> modification and ABA: Strategies to modify direct contingencies</a:t>
          </a:r>
          <a:endParaRPr lang="en-GB" dirty="0"/>
        </a:p>
      </dgm:t>
    </dgm:pt>
    <dgm:pt modelId="{7757F4AA-E8A9-9145-997E-9A14C297F4FD}" type="parTrans" cxnId="{5D21FA90-86BD-D341-A684-AB0B9A4A3C13}">
      <dgm:prSet/>
      <dgm:spPr/>
      <dgm:t>
        <a:bodyPr/>
        <a:lstStyle/>
        <a:p>
          <a:endParaRPr lang="en-GB"/>
        </a:p>
      </dgm:t>
    </dgm:pt>
    <dgm:pt modelId="{7E32FE08-D13F-9240-BB75-DE392F193E86}" type="sibTrans" cxnId="{5D21FA90-86BD-D341-A684-AB0B9A4A3C13}">
      <dgm:prSet/>
      <dgm:spPr/>
      <dgm:t>
        <a:bodyPr/>
        <a:lstStyle/>
        <a:p>
          <a:endParaRPr lang="en-GB"/>
        </a:p>
      </dgm:t>
    </dgm:pt>
    <dgm:pt modelId="{8F839242-A647-7A4B-AE24-1C219521A8C5}">
      <dgm:prSet phldrT="[Texto]"/>
      <dgm:spPr/>
      <dgm:t>
        <a:bodyPr/>
        <a:lstStyle/>
        <a:p>
          <a:r>
            <a:rPr lang="en-GB" dirty="0" smtClean="0"/>
            <a:t>CBT: Strategies to modify intervening variables (thoughts)</a:t>
          </a:r>
          <a:endParaRPr lang="en-GB" dirty="0"/>
        </a:p>
      </dgm:t>
    </dgm:pt>
    <dgm:pt modelId="{DB435691-A694-7241-94E5-C22233BA694F}" type="parTrans" cxnId="{2B953C13-6EAD-EC42-BE95-B215C8625787}">
      <dgm:prSet/>
      <dgm:spPr/>
      <dgm:t>
        <a:bodyPr/>
        <a:lstStyle/>
        <a:p>
          <a:endParaRPr lang="en-GB"/>
        </a:p>
      </dgm:t>
    </dgm:pt>
    <dgm:pt modelId="{F6526C7A-472E-6540-8CD6-B91331F399F7}" type="sibTrans" cxnId="{2B953C13-6EAD-EC42-BE95-B215C8625787}">
      <dgm:prSet/>
      <dgm:spPr/>
      <dgm:t>
        <a:bodyPr/>
        <a:lstStyle/>
        <a:p>
          <a:endParaRPr lang="en-GB"/>
        </a:p>
      </dgm:t>
    </dgm:pt>
    <dgm:pt modelId="{BFEE8C8E-D3F6-4E47-A0CA-96C3AFDBD85D}">
      <dgm:prSet phldrT="[Texto]"/>
      <dgm:spPr/>
      <dgm:t>
        <a:bodyPr/>
        <a:lstStyle/>
        <a:p>
          <a:r>
            <a:rPr lang="en-GB" dirty="0" smtClean="0"/>
            <a:t>CBA: Strategies to transform the stimulus function</a:t>
          </a:r>
          <a:endParaRPr lang="en-GB" dirty="0"/>
        </a:p>
      </dgm:t>
    </dgm:pt>
    <dgm:pt modelId="{86A1A529-1F7A-1040-B1F3-6394C89C3D03}" type="parTrans" cxnId="{FB190891-6F0C-BC42-8354-E18074FFA5AD}">
      <dgm:prSet/>
      <dgm:spPr/>
      <dgm:t>
        <a:bodyPr/>
        <a:lstStyle/>
        <a:p>
          <a:endParaRPr lang="en-GB"/>
        </a:p>
      </dgm:t>
    </dgm:pt>
    <dgm:pt modelId="{A056B7BF-000D-FA4D-9A4F-844E643C5AC0}" type="sibTrans" cxnId="{FB190891-6F0C-BC42-8354-E18074FFA5AD}">
      <dgm:prSet/>
      <dgm:spPr/>
      <dgm:t>
        <a:bodyPr/>
        <a:lstStyle/>
        <a:p>
          <a:endParaRPr lang="en-GB"/>
        </a:p>
      </dgm:t>
    </dgm:pt>
    <dgm:pt modelId="{A4E6AA66-60D7-C743-92FE-ECA8A20240F4}" type="pres">
      <dgm:prSet presAssocID="{03EC39CC-1C65-5A4D-9109-32D60CF46906}" presName="Name0" presStyleCnt="0">
        <dgm:presLayoutVars>
          <dgm:dir/>
          <dgm:resizeHandles val="exact"/>
        </dgm:presLayoutVars>
      </dgm:prSet>
      <dgm:spPr/>
    </dgm:pt>
    <dgm:pt modelId="{DDA206A5-ACDF-1B43-8AC0-ED8FE6328C75}" type="pres">
      <dgm:prSet presAssocID="{03EC39CC-1C65-5A4D-9109-32D60CF46906}" presName="arrow" presStyleLbl="bgShp" presStyleIdx="0" presStyleCnt="1"/>
      <dgm:spPr/>
    </dgm:pt>
    <dgm:pt modelId="{D12C182B-A6D9-BC40-89E9-D47FB5A9D41F}" type="pres">
      <dgm:prSet presAssocID="{03EC39CC-1C65-5A4D-9109-32D60CF46906}" presName="points" presStyleCnt="0"/>
      <dgm:spPr/>
    </dgm:pt>
    <dgm:pt modelId="{ADF5875A-4F53-7540-96AB-ECC3BFCC53BA}" type="pres">
      <dgm:prSet presAssocID="{F5BB9581-D060-694C-9EC0-F438CB7F94F6}" presName="compositeA" presStyleCnt="0"/>
      <dgm:spPr/>
    </dgm:pt>
    <dgm:pt modelId="{15B6210E-C58A-1944-A872-052EC9864733}" type="pres">
      <dgm:prSet presAssocID="{F5BB9581-D060-694C-9EC0-F438CB7F94F6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E738EA-7CA7-C54F-8295-D541EEAE1330}" type="pres">
      <dgm:prSet presAssocID="{F5BB9581-D060-694C-9EC0-F438CB7F94F6}" presName="circleA" presStyleLbl="node1" presStyleIdx="0" presStyleCnt="3"/>
      <dgm:spPr/>
    </dgm:pt>
    <dgm:pt modelId="{7FCE97B7-3FD5-4A48-BF41-A8912C99F7EB}" type="pres">
      <dgm:prSet presAssocID="{F5BB9581-D060-694C-9EC0-F438CB7F94F6}" presName="spaceA" presStyleCnt="0"/>
      <dgm:spPr/>
    </dgm:pt>
    <dgm:pt modelId="{656FBFEA-63E3-A947-B4E2-C3FF6006A84C}" type="pres">
      <dgm:prSet presAssocID="{7E32FE08-D13F-9240-BB75-DE392F193E86}" presName="space" presStyleCnt="0"/>
      <dgm:spPr/>
    </dgm:pt>
    <dgm:pt modelId="{53C33F66-2CBD-3A4A-8AD7-5095F2DF92DD}" type="pres">
      <dgm:prSet presAssocID="{8F839242-A647-7A4B-AE24-1C219521A8C5}" presName="compositeB" presStyleCnt="0"/>
      <dgm:spPr/>
    </dgm:pt>
    <dgm:pt modelId="{7182E1AC-5581-BF49-A5AA-993048C3CAD7}" type="pres">
      <dgm:prSet presAssocID="{8F839242-A647-7A4B-AE24-1C219521A8C5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BB328A-5AB2-0A48-8D27-6E0C222A9F89}" type="pres">
      <dgm:prSet presAssocID="{8F839242-A647-7A4B-AE24-1C219521A8C5}" presName="circleB" presStyleLbl="node1" presStyleIdx="1" presStyleCnt="3"/>
      <dgm:spPr/>
    </dgm:pt>
    <dgm:pt modelId="{B393AAC6-3745-9844-B1B8-F90C67501D89}" type="pres">
      <dgm:prSet presAssocID="{8F839242-A647-7A4B-AE24-1C219521A8C5}" presName="spaceB" presStyleCnt="0"/>
      <dgm:spPr/>
    </dgm:pt>
    <dgm:pt modelId="{B9AEBCD0-410A-EE41-A721-3724F9E24B94}" type="pres">
      <dgm:prSet presAssocID="{F6526C7A-472E-6540-8CD6-B91331F399F7}" presName="space" presStyleCnt="0"/>
      <dgm:spPr/>
    </dgm:pt>
    <dgm:pt modelId="{940A532F-C64C-D644-BCA4-60984D06F429}" type="pres">
      <dgm:prSet presAssocID="{BFEE8C8E-D3F6-4E47-A0CA-96C3AFDBD85D}" presName="compositeA" presStyleCnt="0"/>
      <dgm:spPr/>
    </dgm:pt>
    <dgm:pt modelId="{F1E9118C-5CEF-484F-BDC4-A33139433855}" type="pres">
      <dgm:prSet presAssocID="{BFEE8C8E-D3F6-4E47-A0CA-96C3AFDBD85D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945A4C-ECC5-AD4F-A1FF-9E9E9F9A1EBC}" type="pres">
      <dgm:prSet presAssocID="{BFEE8C8E-D3F6-4E47-A0CA-96C3AFDBD85D}" presName="circleA" presStyleLbl="node1" presStyleIdx="2" presStyleCnt="3"/>
      <dgm:spPr/>
    </dgm:pt>
    <dgm:pt modelId="{57F612BD-8C21-AF43-89D6-B41B4E113C3C}" type="pres">
      <dgm:prSet presAssocID="{BFEE8C8E-D3F6-4E47-A0CA-96C3AFDBD85D}" presName="spaceA" presStyleCnt="0"/>
      <dgm:spPr/>
    </dgm:pt>
  </dgm:ptLst>
  <dgm:cxnLst>
    <dgm:cxn modelId="{BD719BD9-1BFC-FA45-BE29-613626EBEB4A}" type="presOf" srcId="{8F839242-A647-7A4B-AE24-1C219521A8C5}" destId="{7182E1AC-5581-BF49-A5AA-993048C3CAD7}" srcOrd="0" destOrd="0" presId="urn:microsoft.com/office/officeart/2005/8/layout/hProcess11"/>
    <dgm:cxn modelId="{23EA002F-E2E7-604F-A78D-50362026DD2C}" type="presOf" srcId="{BFEE8C8E-D3F6-4E47-A0CA-96C3AFDBD85D}" destId="{F1E9118C-5CEF-484F-BDC4-A33139433855}" srcOrd="0" destOrd="0" presId="urn:microsoft.com/office/officeart/2005/8/layout/hProcess11"/>
    <dgm:cxn modelId="{5D21FA90-86BD-D341-A684-AB0B9A4A3C13}" srcId="{03EC39CC-1C65-5A4D-9109-32D60CF46906}" destId="{F5BB9581-D060-694C-9EC0-F438CB7F94F6}" srcOrd="0" destOrd="0" parTransId="{7757F4AA-E8A9-9145-997E-9A14C297F4FD}" sibTransId="{7E32FE08-D13F-9240-BB75-DE392F193E86}"/>
    <dgm:cxn modelId="{2B953C13-6EAD-EC42-BE95-B215C8625787}" srcId="{03EC39CC-1C65-5A4D-9109-32D60CF46906}" destId="{8F839242-A647-7A4B-AE24-1C219521A8C5}" srcOrd="1" destOrd="0" parTransId="{DB435691-A694-7241-94E5-C22233BA694F}" sibTransId="{F6526C7A-472E-6540-8CD6-B91331F399F7}"/>
    <dgm:cxn modelId="{FB190891-6F0C-BC42-8354-E18074FFA5AD}" srcId="{03EC39CC-1C65-5A4D-9109-32D60CF46906}" destId="{BFEE8C8E-D3F6-4E47-A0CA-96C3AFDBD85D}" srcOrd="2" destOrd="0" parTransId="{86A1A529-1F7A-1040-B1F3-6394C89C3D03}" sibTransId="{A056B7BF-000D-FA4D-9A4F-844E643C5AC0}"/>
    <dgm:cxn modelId="{BECDA5F2-F32D-C841-A714-08884D4BBC3D}" type="presOf" srcId="{F5BB9581-D060-694C-9EC0-F438CB7F94F6}" destId="{15B6210E-C58A-1944-A872-052EC9864733}" srcOrd="0" destOrd="0" presId="urn:microsoft.com/office/officeart/2005/8/layout/hProcess11"/>
    <dgm:cxn modelId="{AB4CE5B2-A39E-184F-942A-2DA3B3178689}" type="presOf" srcId="{03EC39CC-1C65-5A4D-9109-32D60CF46906}" destId="{A4E6AA66-60D7-C743-92FE-ECA8A20240F4}" srcOrd="0" destOrd="0" presId="urn:microsoft.com/office/officeart/2005/8/layout/hProcess11"/>
    <dgm:cxn modelId="{CB92C1F3-C5DF-3B45-880B-411959FC5918}" type="presParOf" srcId="{A4E6AA66-60D7-C743-92FE-ECA8A20240F4}" destId="{DDA206A5-ACDF-1B43-8AC0-ED8FE6328C75}" srcOrd="0" destOrd="0" presId="urn:microsoft.com/office/officeart/2005/8/layout/hProcess11"/>
    <dgm:cxn modelId="{8E05F30C-FD3A-2E4F-996D-E9EDA50E06A5}" type="presParOf" srcId="{A4E6AA66-60D7-C743-92FE-ECA8A20240F4}" destId="{D12C182B-A6D9-BC40-89E9-D47FB5A9D41F}" srcOrd="1" destOrd="0" presId="urn:microsoft.com/office/officeart/2005/8/layout/hProcess11"/>
    <dgm:cxn modelId="{24126360-4993-594B-93DD-C4773146AACF}" type="presParOf" srcId="{D12C182B-A6D9-BC40-89E9-D47FB5A9D41F}" destId="{ADF5875A-4F53-7540-96AB-ECC3BFCC53BA}" srcOrd="0" destOrd="0" presId="urn:microsoft.com/office/officeart/2005/8/layout/hProcess11"/>
    <dgm:cxn modelId="{F1747FDE-1193-AC45-B747-7D288BEAEEBD}" type="presParOf" srcId="{ADF5875A-4F53-7540-96AB-ECC3BFCC53BA}" destId="{15B6210E-C58A-1944-A872-052EC9864733}" srcOrd="0" destOrd="0" presId="urn:microsoft.com/office/officeart/2005/8/layout/hProcess11"/>
    <dgm:cxn modelId="{4B16633A-717C-C548-8E19-4D92CF604171}" type="presParOf" srcId="{ADF5875A-4F53-7540-96AB-ECC3BFCC53BA}" destId="{8AE738EA-7CA7-C54F-8295-D541EEAE1330}" srcOrd="1" destOrd="0" presId="urn:microsoft.com/office/officeart/2005/8/layout/hProcess11"/>
    <dgm:cxn modelId="{542D5F2C-42F2-C645-9191-5C8DA79A970A}" type="presParOf" srcId="{ADF5875A-4F53-7540-96AB-ECC3BFCC53BA}" destId="{7FCE97B7-3FD5-4A48-BF41-A8912C99F7EB}" srcOrd="2" destOrd="0" presId="urn:microsoft.com/office/officeart/2005/8/layout/hProcess11"/>
    <dgm:cxn modelId="{B405B03A-F19A-1746-BF46-E97273E9779F}" type="presParOf" srcId="{D12C182B-A6D9-BC40-89E9-D47FB5A9D41F}" destId="{656FBFEA-63E3-A947-B4E2-C3FF6006A84C}" srcOrd="1" destOrd="0" presId="urn:microsoft.com/office/officeart/2005/8/layout/hProcess11"/>
    <dgm:cxn modelId="{F22A0300-C06F-764C-ABF7-898D67053814}" type="presParOf" srcId="{D12C182B-A6D9-BC40-89E9-D47FB5A9D41F}" destId="{53C33F66-2CBD-3A4A-8AD7-5095F2DF92DD}" srcOrd="2" destOrd="0" presId="urn:microsoft.com/office/officeart/2005/8/layout/hProcess11"/>
    <dgm:cxn modelId="{9475ED1D-9200-084E-93ED-F108CA660F6F}" type="presParOf" srcId="{53C33F66-2CBD-3A4A-8AD7-5095F2DF92DD}" destId="{7182E1AC-5581-BF49-A5AA-993048C3CAD7}" srcOrd="0" destOrd="0" presId="urn:microsoft.com/office/officeart/2005/8/layout/hProcess11"/>
    <dgm:cxn modelId="{0AEAE1F9-9DC1-9F4B-BA3F-AEF38232AF12}" type="presParOf" srcId="{53C33F66-2CBD-3A4A-8AD7-5095F2DF92DD}" destId="{09BB328A-5AB2-0A48-8D27-6E0C222A9F89}" srcOrd="1" destOrd="0" presId="urn:microsoft.com/office/officeart/2005/8/layout/hProcess11"/>
    <dgm:cxn modelId="{BAA0B2DA-7551-5749-B3D1-635FBBEA1CB9}" type="presParOf" srcId="{53C33F66-2CBD-3A4A-8AD7-5095F2DF92DD}" destId="{B393AAC6-3745-9844-B1B8-F90C67501D89}" srcOrd="2" destOrd="0" presId="urn:microsoft.com/office/officeart/2005/8/layout/hProcess11"/>
    <dgm:cxn modelId="{27E6D288-80D0-7540-A9BB-0AE49B8AD410}" type="presParOf" srcId="{D12C182B-A6D9-BC40-89E9-D47FB5A9D41F}" destId="{B9AEBCD0-410A-EE41-A721-3724F9E24B94}" srcOrd="3" destOrd="0" presId="urn:microsoft.com/office/officeart/2005/8/layout/hProcess11"/>
    <dgm:cxn modelId="{5D84FA94-3678-F348-BB60-93D27445F4A2}" type="presParOf" srcId="{D12C182B-A6D9-BC40-89E9-D47FB5A9D41F}" destId="{940A532F-C64C-D644-BCA4-60984D06F429}" srcOrd="4" destOrd="0" presId="urn:microsoft.com/office/officeart/2005/8/layout/hProcess11"/>
    <dgm:cxn modelId="{E53BF015-4B27-7A49-AE66-685342D21614}" type="presParOf" srcId="{940A532F-C64C-D644-BCA4-60984D06F429}" destId="{F1E9118C-5CEF-484F-BDC4-A33139433855}" srcOrd="0" destOrd="0" presId="urn:microsoft.com/office/officeart/2005/8/layout/hProcess11"/>
    <dgm:cxn modelId="{2CE26A33-2C6B-EB45-823C-16EAF9D7AEC6}" type="presParOf" srcId="{940A532F-C64C-D644-BCA4-60984D06F429}" destId="{34945A4C-ECC5-AD4F-A1FF-9E9E9F9A1EBC}" srcOrd="1" destOrd="0" presId="urn:microsoft.com/office/officeart/2005/8/layout/hProcess11"/>
    <dgm:cxn modelId="{130B2BE8-B273-5448-A4FB-CAE86814EFA5}" type="presParOf" srcId="{940A532F-C64C-D644-BCA4-60984D06F429}" destId="{57F612BD-8C21-AF43-89D6-B41B4E113C3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EFC04F-04CC-6545-BC58-54C10C6C1611}" type="doc">
      <dgm:prSet loTypeId="urn:microsoft.com/office/officeart/2005/8/layout/radial6" loCatId="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2E4A1AC0-E7A7-D743-94B9-5AFC466DA755}">
      <dgm:prSet/>
      <dgm:spPr/>
      <dgm:t>
        <a:bodyPr/>
        <a:lstStyle/>
        <a:p>
          <a:pPr rtl="0"/>
          <a:r>
            <a:rPr lang="en-AU" b="1" i="0" baseline="0" dirty="0" smtClean="0"/>
            <a:t>RESEARCH TOPICS</a:t>
          </a:r>
          <a:endParaRPr lang="en-AU" b="1" dirty="0"/>
        </a:p>
      </dgm:t>
    </dgm:pt>
    <dgm:pt modelId="{710A95B1-D636-E340-8539-CB40CB940F66}" type="parTrans" cxnId="{0ECD9A6F-61D8-1046-9C17-E3BEF65FADFE}">
      <dgm:prSet/>
      <dgm:spPr/>
      <dgm:t>
        <a:bodyPr/>
        <a:lstStyle/>
        <a:p>
          <a:endParaRPr lang="en-US"/>
        </a:p>
      </dgm:t>
    </dgm:pt>
    <dgm:pt modelId="{3FE5DE33-926B-3B4B-84B6-61E1BBFD7A3A}" type="sibTrans" cxnId="{0ECD9A6F-61D8-1046-9C17-E3BEF65FADFE}">
      <dgm:prSet/>
      <dgm:spPr/>
      <dgm:t>
        <a:bodyPr/>
        <a:lstStyle/>
        <a:p>
          <a:endParaRPr lang="en-US"/>
        </a:p>
      </dgm:t>
    </dgm:pt>
    <dgm:pt modelId="{9F542BFE-0DBC-8445-B3F2-7D87EFA802B5}">
      <dgm:prSet custT="1"/>
      <dgm:spPr/>
      <dgm:t>
        <a:bodyPr/>
        <a:lstStyle/>
        <a:p>
          <a:pPr rtl="0"/>
          <a:r>
            <a:rPr lang="en-AU" sz="1600" b="0" i="0" baseline="0" dirty="0" smtClean="0"/>
            <a:t>What factors are involve in people’s history that affect the way they label their own experience?</a:t>
          </a:r>
          <a:endParaRPr lang="en-AU" sz="1600" dirty="0"/>
        </a:p>
      </dgm:t>
    </dgm:pt>
    <dgm:pt modelId="{DE4AFC33-A11C-5641-9C06-B973C8927B90}" type="parTrans" cxnId="{7B093BB2-37AB-E34D-96AF-E650533E06B6}">
      <dgm:prSet/>
      <dgm:spPr/>
      <dgm:t>
        <a:bodyPr/>
        <a:lstStyle/>
        <a:p>
          <a:endParaRPr lang="en-US"/>
        </a:p>
      </dgm:t>
    </dgm:pt>
    <dgm:pt modelId="{CA8B4FFD-A8D1-7543-B29B-F87DC36B7E2F}" type="sibTrans" cxnId="{7B093BB2-37AB-E34D-96AF-E650533E06B6}">
      <dgm:prSet/>
      <dgm:spPr/>
      <dgm:t>
        <a:bodyPr/>
        <a:lstStyle/>
        <a:p>
          <a:endParaRPr lang="en-US"/>
        </a:p>
      </dgm:t>
    </dgm:pt>
    <dgm:pt modelId="{01919B32-C453-D64A-A488-B4D09A1E5FB7}">
      <dgm:prSet custT="1"/>
      <dgm:spPr/>
      <dgm:t>
        <a:bodyPr/>
        <a:lstStyle/>
        <a:p>
          <a:pPr rtl="0"/>
          <a:r>
            <a:rPr lang="en-AU" sz="1800" b="0" i="0" baseline="0" dirty="0" smtClean="0"/>
            <a:t>What factors aid and interfere with identify private experiences?</a:t>
          </a:r>
          <a:endParaRPr lang="en-AU" sz="1800" dirty="0"/>
        </a:p>
      </dgm:t>
    </dgm:pt>
    <dgm:pt modelId="{60CD5783-9F29-E34C-B233-E5269877132B}" type="parTrans" cxnId="{F7CACADF-10C5-694E-9778-D7604170A469}">
      <dgm:prSet/>
      <dgm:spPr/>
      <dgm:t>
        <a:bodyPr/>
        <a:lstStyle/>
        <a:p>
          <a:endParaRPr lang="en-US"/>
        </a:p>
      </dgm:t>
    </dgm:pt>
    <dgm:pt modelId="{7C1ADB35-0F38-2043-A74B-81A73FC9EF21}" type="sibTrans" cxnId="{F7CACADF-10C5-694E-9778-D7604170A469}">
      <dgm:prSet/>
      <dgm:spPr/>
      <dgm:t>
        <a:bodyPr/>
        <a:lstStyle/>
        <a:p>
          <a:endParaRPr lang="en-US"/>
        </a:p>
      </dgm:t>
    </dgm:pt>
    <dgm:pt modelId="{6A8F8267-4BA6-E54D-A34D-84E098CB1E1C}">
      <dgm:prSet custT="1"/>
      <dgm:spPr/>
      <dgm:t>
        <a:bodyPr/>
        <a:lstStyle/>
        <a:p>
          <a:pPr rtl="0"/>
          <a:r>
            <a:rPr lang="en-AU" sz="1600" b="0" i="0" baseline="0" dirty="0" smtClean="0"/>
            <a:t>Interaction with one´s own experience, can affect all kinds of relationships? (out and in session)</a:t>
          </a:r>
          <a:endParaRPr lang="en-AU" sz="1600" dirty="0"/>
        </a:p>
      </dgm:t>
    </dgm:pt>
    <dgm:pt modelId="{152D9CEF-2B0F-AA43-8C5E-44D2FB6C5679}" type="parTrans" cxnId="{B257907C-CB1A-B441-BE18-30D92751D5E9}">
      <dgm:prSet/>
      <dgm:spPr/>
      <dgm:t>
        <a:bodyPr/>
        <a:lstStyle/>
        <a:p>
          <a:endParaRPr lang="en-US"/>
        </a:p>
      </dgm:t>
    </dgm:pt>
    <dgm:pt modelId="{6D79C520-E431-1547-9A64-665BB8D33188}" type="sibTrans" cxnId="{B257907C-CB1A-B441-BE18-30D92751D5E9}">
      <dgm:prSet/>
      <dgm:spPr/>
      <dgm:t>
        <a:bodyPr/>
        <a:lstStyle/>
        <a:p>
          <a:endParaRPr lang="en-US"/>
        </a:p>
      </dgm:t>
    </dgm:pt>
    <dgm:pt modelId="{ACF2EFC2-6038-274B-9DAB-97C8E93173DF}">
      <dgm:prSet/>
      <dgm:spPr/>
      <dgm:t>
        <a:bodyPr/>
        <a:lstStyle/>
        <a:p>
          <a:pPr rtl="0"/>
          <a:r>
            <a:rPr lang="en-AU" b="0" i="0" baseline="0" dirty="0" smtClean="0">
              <a:solidFill>
                <a:schemeClr val="bg1"/>
              </a:solidFill>
            </a:rPr>
            <a:t>What is the underlying process that explain, how talking about the own experience affects relations with those events and what the individuals do with that experience?</a:t>
          </a:r>
          <a:endParaRPr lang="en-AU" dirty="0">
            <a:solidFill>
              <a:schemeClr val="bg1"/>
            </a:solidFill>
          </a:endParaRPr>
        </a:p>
      </dgm:t>
    </dgm:pt>
    <dgm:pt modelId="{A7F0AC4D-95F1-2946-9C17-A5AFF1B069FD}" type="parTrans" cxnId="{58913943-9DF5-7D4E-98A4-F845CC046E7C}">
      <dgm:prSet/>
      <dgm:spPr/>
      <dgm:t>
        <a:bodyPr/>
        <a:lstStyle/>
        <a:p>
          <a:endParaRPr lang="en-US"/>
        </a:p>
      </dgm:t>
    </dgm:pt>
    <dgm:pt modelId="{C7857BF1-0E1E-CC49-BFBF-64E31C45E965}" type="sibTrans" cxnId="{58913943-9DF5-7D4E-98A4-F845CC046E7C}">
      <dgm:prSet/>
      <dgm:spPr/>
      <dgm:t>
        <a:bodyPr/>
        <a:lstStyle/>
        <a:p>
          <a:endParaRPr lang="en-US"/>
        </a:p>
      </dgm:t>
    </dgm:pt>
    <dgm:pt modelId="{08756387-DE01-D344-8D75-6E962FD3A0C0}" type="pres">
      <dgm:prSet presAssocID="{29EFC04F-04CC-6545-BC58-54C10C6C16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3AD768-0A57-5945-A6F2-77F056D3A0D1}" type="pres">
      <dgm:prSet presAssocID="{2E4A1AC0-E7A7-D743-94B9-5AFC466DA755}" presName="centerShape" presStyleLbl="node0" presStyleIdx="0" presStyleCnt="1"/>
      <dgm:spPr/>
      <dgm:t>
        <a:bodyPr/>
        <a:lstStyle/>
        <a:p>
          <a:endParaRPr lang="en-US"/>
        </a:p>
      </dgm:t>
    </dgm:pt>
    <dgm:pt modelId="{D5E7BEFE-3A2F-5E42-BABA-B832BF1DBF1F}" type="pres">
      <dgm:prSet presAssocID="{ACF2EFC2-6038-274B-9DAB-97C8E93173DF}" presName="node" presStyleLbl="node1" presStyleIdx="0" presStyleCnt="4" custScaleX="209625" custScaleY="197850" custRadScaleRad="112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33D30-2E98-9C49-A142-74E46C9A9F67}" type="pres">
      <dgm:prSet presAssocID="{ACF2EFC2-6038-274B-9DAB-97C8E93173DF}" presName="dummy" presStyleCnt="0"/>
      <dgm:spPr/>
    </dgm:pt>
    <dgm:pt modelId="{6F19F1A4-D1FB-5147-BFD1-9E929C4B8F70}" type="pres">
      <dgm:prSet presAssocID="{C7857BF1-0E1E-CC49-BFBF-64E31C45E96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752E71A-1D0A-4147-A22A-4500F6CF37ED}" type="pres">
      <dgm:prSet presAssocID="{9F542BFE-0DBC-8445-B3F2-7D87EFA802B5}" presName="node" presStyleLbl="node1" presStyleIdx="1" presStyleCnt="4" custScaleX="198650" custScaleY="194588" custRadScaleRad="163892" custRadScaleInc="-4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9108A-5042-6940-B7C6-FB04493EE1E5}" type="pres">
      <dgm:prSet presAssocID="{9F542BFE-0DBC-8445-B3F2-7D87EFA802B5}" presName="dummy" presStyleCnt="0"/>
      <dgm:spPr/>
    </dgm:pt>
    <dgm:pt modelId="{9A7CD165-4933-6B4C-9C5D-DE9FE1189518}" type="pres">
      <dgm:prSet presAssocID="{CA8B4FFD-A8D1-7543-B29B-F87DC36B7E2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0A13DE3-AD7B-AA46-BDC4-B5D36B3DF3BD}" type="pres">
      <dgm:prSet presAssocID="{01919B32-C453-D64A-A488-B4D09A1E5FB7}" presName="node" presStyleLbl="node1" presStyleIdx="2" presStyleCnt="4" custScaleX="217770" custScaleY="200127" custRadScaleRad="99070" custRadScaleInc="-7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EC70C-5743-2041-A18D-5BE49AA53FD7}" type="pres">
      <dgm:prSet presAssocID="{01919B32-C453-D64A-A488-B4D09A1E5FB7}" presName="dummy" presStyleCnt="0"/>
      <dgm:spPr/>
    </dgm:pt>
    <dgm:pt modelId="{CCA1C02F-D0FA-E34D-8D6A-9AC661334DFF}" type="pres">
      <dgm:prSet presAssocID="{7C1ADB35-0F38-2043-A74B-81A73FC9EF2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CB4B365-06B3-3645-9CC2-C37210065535}" type="pres">
      <dgm:prSet presAssocID="{6A8F8267-4BA6-E54D-A34D-84E098CB1E1C}" presName="node" presStyleLbl="node1" presStyleIdx="3" presStyleCnt="4" custScaleX="195232" custScaleY="197663" custRadScaleRad="153830" custRadScaleInc="-7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B63E8-7B9C-8541-B1FB-41454B214FC3}" type="pres">
      <dgm:prSet presAssocID="{6A8F8267-4BA6-E54D-A34D-84E098CB1E1C}" presName="dummy" presStyleCnt="0"/>
      <dgm:spPr/>
    </dgm:pt>
    <dgm:pt modelId="{B0ED1461-9D6A-C749-A1F5-333593BE5730}" type="pres">
      <dgm:prSet presAssocID="{6D79C520-E431-1547-9A64-665BB8D33188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8913943-9DF5-7D4E-98A4-F845CC046E7C}" srcId="{2E4A1AC0-E7A7-D743-94B9-5AFC466DA755}" destId="{ACF2EFC2-6038-274B-9DAB-97C8E93173DF}" srcOrd="0" destOrd="0" parTransId="{A7F0AC4D-95F1-2946-9C17-A5AFF1B069FD}" sibTransId="{C7857BF1-0E1E-CC49-BFBF-64E31C45E965}"/>
    <dgm:cxn modelId="{868E6D23-9D00-004C-936D-6C60BB242EE2}" type="presOf" srcId="{9F542BFE-0DBC-8445-B3F2-7D87EFA802B5}" destId="{4752E71A-1D0A-4147-A22A-4500F6CF37ED}" srcOrd="0" destOrd="0" presId="urn:microsoft.com/office/officeart/2005/8/layout/radial6"/>
    <dgm:cxn modelId="{B257907C-CB1A-B441-BE18-30D92751D5E9}" srcId="{2E4A1AC0-E7A7-D743-94B9-5AFC466DA755}" destId="{6A8F8267-4BA6-E54D-A34D-84E098CB1E1C}" srcOrd="3" destOrd="0" parTransId="{152D9CEF-2B0F-AA43-8C5E-44D2FB6C5679}" sibTransId="{6D79C520-E431-1547-9A64-665BB8D33188}"/>
    <dgm:cxn modelId="{4488D3D7-8600-0A4A-817F-0CCA21C33435}" type="presOf" srcId="{01919B32-C453-D64A-A488-B4D09A1E5FB7}" destId="{C0A13DE3-AD7B-AA46-BDC4-B5D36B3DF3BD}" srcOrd="0" destOrd="0" presId="urn:microsoft.com/office/officeart/2005/8/layout/radial6"/>
    <dgm:cxn modelId="{8A9D42E6-F700-C340-B339-7573484CB68B}" type="presOf" srcId="{C7857BF1-0E1E-CC49-BFBF-64E31C45E965}" destId="{6F19F1A4-D1FB-5147-BFD1-9E929C4B8F70}" srcOrd="0" destOrd="0" presId="urn:microsoft.com/office/officeart/2005/8/layout/radial6"/>
    <dgm:cxn modelId="{1615C9CA-C32B-E146-B768-27DF279B8E9F}" type="presOf" srcId="{6D79C520-E431-1547-9A64-665BB8D33188}" destId="{B0ED1461-9D6A-C749-A1F5-333593BE5730}" srcOrd="0" destOrd="0" presId="urn:microsoft.com/office/officeart/2005/8/layout/radial6"/>
    <dgm:cxn modelId="{7B093BB2-37AB-E34D-96AF-E650533E06B6}" srcId="{2E4A1AC0-E7A7-D743-94B9-5AFC466DA755}" destId="{9F542BFE-0DBC-8445-B3F2-7D87EFA802B5}" srcOrd="1" destOrd="0" parTransId="{DE4AFC33-A11C-5641-9C06-B973C8927B90}" sibTransId="{CA8B4FFD-A8D1-7543-B29B-F87DC36B7E2F}"/>
    <dgm:cxn modelId="{DF21EDFA-7E23-0D4E-895C-9F31ADCECE09}" type="presOf" srcId="{ACF2EFC2-6038-274B-9DAB-97C8E93173DF}" destId="{D5E7BEFE-3A2F-5E42-BABA-B832BF1DBF1F}" srcOrd="0" destOrd="0" presId="urn:microsoft.com/office/officeart/2005/8/layout/radial6"/>
    <dgm:cxn modelId="{A71AAEB2-EC46-8E40-8402-D3E9E5546D7F}" type="presOf" srcId="{2E4A1AC0-E7A7-D743-94B9-5AFC466DA755}" destId="{CD3AD768-0A57-5945-A6F2-77F056D3A0D1}" srcOrd="0" destOrd="0" presId="urn:microsoft.com/office/officeart/2005/8/layout/radial6"/>
    <dgm:cxn modelId="{D1A457E0-364B-2F40-9AA2-1B886B0ADF42}" type="presOf" srcId="{29EFC04F-04CC-6545-BC58-54C10C6C1611}" destId="{08756387-DE01-D344-8D75-6E962FD3A0C0}" srcOrd="0" destOrd="0" presId="urn:microsoft.com/office/officeart/2005/8/layout/radial6"/>
    <dgm:cxn modelId="{20B8C498-2D5A-874B-9769-2D58E062A4AB}" type="presOf" srcId="{CA8B4FFD-A8D1-7543-B29B-F87DC36B7E2F}" destId="{9A7CD165-4933-6B4C-9C5D-DE9FE1189518}" srcOrd="0" destOrd="0" presId="urn:microsoft.com/office/officeart/2005/8/layout/radial6"/>
    <dgm:cxn modelId="{436BE54B-2B27-8348-ABA5-DD23B9A5D090}" type="presOf" srcId="{7C1ADB35-0F38-2043-A74B-81A73FC9EF21}" destId="{CCA1C02F-D0FA-E34D-8D6A-9AC661334DFF}" srcOrd="0" destOrd="0" presId="urn:microsoft.com/office/officeart/2005/8/layout/radial6"/>
    <dgm:cxn modelId="{F7CACADF-10C5-694E-9778-D7604170A469}" srcId="{2E4A1AC0-E7A7-D743-94B9-5AFC466DA755}" destId="{01919B32-C453-D64A-A488-B4D09A1E5FB7}" srcOrd="2" destOrd="0" parTransId="{60CD5783-9F29-E34C-B233-E5269877132B}" sibTransId="{7C1ADB35-0F38-2043-A74B-81A73FC9EF21}"/>
    <dgm:cxn modelId="{7D8F91BF-E517-BD4F-AFF9-2DFB3E42A204}" type="presOf" srcId="{6A8F8267-4BA6-E54D-A34D-84E098CB1E1C}" destId="{BCB4B365-06B3-3645-9CC2-C37210065535}" srcOrd="0" destOrd="0" presId="urn:microsoft.com/office/officeart/2005/8/layout/radial6"/>
    <dgm:cxn modelId="{0ECD9A6F-61D8-1046-9C17-E3BEF65FADFE}" srcId="{29EFC04F-04CC-6545-BC58-54C10C6C1611}" destId="{2E4A1AC0-E7A7-D743-94B9-5AFC466DA755}" srcOrd="0" destOrd="0" parTransId="{710A95B1-D636-E340-8539-CB40CB940F66}" sibTransId="{3FE5DE33-926B-3B4B-84B6-61E1BBFD7A3A}"/>
    <dgm:cxn modelId="{9EA173C9-2717-C247-AD2B-3D90F5E8F23D}" type="presParOf" srcId="{08756387-DE01-D344-8D75-6E962FD3A0C0}" destId="{CD3AD768-0A57-5945-A6F2-77F056D3A0D1}" srcOrd="0" destOrd="0" presId="urn:microsoft.com/office/officeart/2005/8/layout/radial6"/>
    <dgm:cxn modelId="{332A91FF-DD52-A64A-98C1-9E329C51F98E}" type="presParOf" srcId="{08756387-DE01-D344-8D75-6E962FD3A0C0}" destId="{D5E7BEFE-3A2F-5E42-BABA-B832BF1DBF1F}" srcOrd="1" destOrd="0" presId="urn:microsoft.com/office/officeart/2005/8/layout/radial6"/>
    <dgm:cxn modelId="{5D570164-D529-2E40-A9A6-645BFBF37FB1}" type="presParOf" srcId="{08756387-DE01-D344-8D75-6E962FD3A0C0}" destId="{FA633D30-2E98-9C49-A142-74E46C9A9F67}" srcOrd="2" destOrd="0" presId="urn:microsoft.com/office/officeart/2005/8/layout/radial6"/>
    <dgm:cxn modelId="{36F73739-E8BA-3B4D-80B3-7A7FD5E75824}" type="presParOf" srcId="{08756387-DE01-D344-8D75-6E962FD3A0C0}" destId="{6F19F1A4-D1FB-5147-BFD1-9E929C4B8F70}" srcOrd="3" destOrd="0" presId="urn:microsoft.com/office/officeart/2005/8/layout/radial6"/>
    <dgm:cxn modelId="{A59D28FE-7FD7-4342-9881-00A4C3B34B1C}" type="presParOf" srcId="{08756387-DE01-D344-8D75-6E962FD3A0C0}" destId="{4752E71A-1D0A-4147-A22A-4500F6CF37ED}" srcOrd="4" destOrd="0" presId="urn:microsoft.com/office/officeart/2005/8/layout/radial6"/>
    <dgm:cxn modelId="{B1350028-F380-3C4D-ADEC-B2AA320D515B}" type="presParOf" srcId="{08756387-DE01-D344-8D75-6E962FD3A0C0}" destId="{20D9108A-5042-6940-B7C6-FB04493EE1E5}" srcOrd="5" destOrd="0" presId="urn:microsoft.com/office/officeart/2005/8/layout/radial6"/>
    <dgm:cxn modelId="{2C9B0DB8-0C74-1D4F-8698-F09B5E858576}" type="presParOf" srcId="{08756387-DE01-D344-8D75-6E962FD3A0C0}" destId="{9A7CD165-4933-6B4C-9C5D-DE9FE1189518}" srcOrd="6" destOrd="0" presId="urn:microsoft.com/office/officeart/2005/8/layout/radial6"/>
    <dgm:cxn modelId="{06865583-D8E5-E641-91D8-F4AE20AA93A3}" type="presParOf" srcId="{08756387-DE01-D344-8D75-6E962FD3A0C0}" destId="{C0A13DE3-AD7B-AA46-BDC4-B5D36B3DF3BD}" srcOrd="7" destOrd="0" presId="urn:microsoft.com/office/officeart/2005/8/layout/radial6"/>
    <dgm:cxn modelId="{E389E114-7FD9-FB41-9C58-6907999206E0}" type="presParOf" srcId="{08756387-DE01-D344-8D75-6E962FD3A0C0}" destId="{CA0EC70C-5743-2041-A18D-5BE49AA53FD7}" srcOrd="8" destOrd="0" presId="urn:microsoft.com/office/officeart/2005/8/layout/radial6"/>
    <dgm:cxn modelId="{65BEDD46-D47B-1347-A895-2183F2209BB2}" type="presParOf" srcId="{08756387-DE01-D344-8D75-6E962FD3A0C0}" destId="{CCA1C02F-D0FA-E34D-8D6A-9AC661334DFF}" srcOrd="9" destOrd="0" presId="urn:microsoft.com/office/officeart/2005/8/layout/radial6"/>
    <dgm:cxn modelId="{AC712F0A-CE10-0844-BC76-42E336B9DEC5}" type="presParOf" srcId="{08756387-DE01-D344-8D75-6E962FD3A0C0}" destId="{BCB4B365-06B3-3645-9CC2-C37210065535}" srcOrd="10" destOrd="0" presId="urn:microsoft.com/office/officeart/2005/8/layout/radial6"/>
    <dgm:cxn modelId="{0A31DC8A-884A-074B-B6D7-9711182DEBC5}" type="presParOf" srcId="{08756387-DE01-D344-8D75-6E962FD3A0C0}" destId="{E2EB63E8-7B9C-8541-B1FB-41454B214FC3}" srcOrd="11" destOrd="0" presId="urn:microsoft.com/office/officeart/2005/8/layout/radial6"/>
    <dgm:cxn modelId="{0AB065DE-C10E-C74A-B26E-7A763B965F02}" type="presParOf" srcId="{08756387-DE01-D344-8D75-6E962FD3A0C0}" destId="{B0ED1461-9D6A-C749-A1F5-333593BE573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B2DFF-D55B-5448-9ECE-CBEA849C56B1}">
      <dsp:nvSpPr>
        <dsp:cNvPr id="0" name=""/>
        <dsp:cNvSpPr/>
      </dsp:nvSpPr>
      <dsp:spPr>
        <a:xfrm>
          <a:off x="0" y="1222552"/>
          <a:ext cx="9030031" cy="163007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AE7859-CDAF-AA4F-A15A-57E5EFC50C9E}">
      <dsp:nvSpPr>
        <dsp:cNvPr id="0" name=""/>
        <dsp:cNvSpPr/>
      </dsp:nvSpPr>
      <dsp:spPr>
        <a:xfrm>
          <a:off x="3968" y="0"/>
          <a:ext cx="2619061" cy="1630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smtClean="0"/>
            <a:t>Focus on respondent behavior</a:t>
          </a:r>
          <a:endParaRPr lang="en-GB" sz="2300" kern="1200" noProof="0"/>
        </a:p>
      </dsp:txBody>
      <dsp:txXfrm>
        <a:off x="3968" y="0"/>
        <a:ext cx="2619061" cy="1630070"/>
      </dsp:txXfrm>
    </dsp:sp>
    <dsp:sp modelId="{B1E69FA3-25AB-8340-BF09-920AF326CA08}">
      <dsp:nvSpPr>
        <dsp:cNvPr id="0" name=""/>
        <dsp:cNvSpPr/>
      </dsp:nvSpPr>
      <dsp:spPr>
        <a:xfrm>
          <a:off x="1109740" y="1833829"/>
          <a:ext cx="407517" cy="407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7BD44C-240F-AF40-B444-1A075EFEE53E}">
      <dsp:nvSpPr>
        <dsp:cNvPr id="0" name=""/>
        <dsp:cNvSpPr/>
      </dsp:nvSpPr>
      <dsp:spPr>
        <a:xfrm>
          <a:off x="2753983" y="2445105"/>
          <a:ext cx="2619061" cy="1630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Focus on operant </a:t>
          </a:r>
          <a:r>
            <a:rPr lang="en-GB" sz="2300" kern="1200" noProof="0" dirty="0" err="1" smtClean="0"/>
            <a:t>behavior</a:t>
          </a:r>
          <a:r>
            <a:rPr lang="en-GB" sz="2300" kern="1200" noProof="0" dirty="0" smtClean="0"/>
            <a:t> (non arbitrary relations)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 noProof="0" dirty="0" smtClean="0"/>
        </a:p>
      </dsp:txBody>
      <dsp:txXfrm>
        <a:off x="2753983" y="2445105"/>
        <a:ext cx="2619061" cy="1630070"/>
      </dsp:txXfrm>
    </dsp:sp>
    <dsp:sp modelId="{FEE114C4-DE40-2B45-A173-81B326E312AC}">
      <dsp:nvSpPr>
        <dsp:cNvPr id="0" name=""/>
        <dsp:cNvSpPr/>
      </dsp:nvSpPr>
      <dsp:spPr>
        <a:xfrm>
          <a:off x="3859755" y="1833829"/>
          <a:ext cx="407517" cy="407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934C9F-FC6C-584A-86F0-883197CE625E}">
      <dsp:nvSpPr>
        <dsp:cNvPr id="0" name=""/>
        <dsp:cNvSpPr/>
      </dsp:nvSpPr>
      <dsp:spPr>
        <a:xfrm>
          <a:off x="5503997" y="0"/>
          <a:ext cx="2619061" cy="1630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Focus on relational derived </a:t>
          </a:r>
          <a:r>
            <a:rPr lang="en-GB" sz="2300" kern="1200" noProof="0" dirty="0" err="1" smtClean="0"/>
            <a:t>behavior</a:t>
          </a:r>
          <a:r>
            <a:rPr lang="en-GB" sz="2300" kern="1200" noProof="0" dirty="0" smtClean="0"/>
            <a:t> (VB-Emotional function)</a:t>
          </a:r>
          <a:endParaRPr lang="en-GB" sz="2300" kern="1200" noProof="0" dirty="0"/>
        </a:p>
      </dsp:txBody>
      <dsp:txXfrm>
        <a:off x="5503997" y="0"/>
        <a:ext cx="2619061" cy="1630070"/>
      </dsp:txXfrm>
    </dsp:sp>
    <dsp:sp modelId="{6B56202F-EB4D-504A-B159-B1384647A63B}">
      <dsp:nvSpPr>
        <dsp:cNvPr id="0" name=""/>
        <dsp:cNvSpPr/>
      </dsp:nvSpPr>
      <dsp:spPr>
        <a:xfrm>
          <a:off x="6609769" y="1833829"/>
          <a:ext cx="407517" cy="407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206A5-ACDF-1B43-8AC0-ED8FE6328C75}">
      <dsp:nvSpPr>
        <dsp:cNvPr id="0" name=""/>
        <dsp:cNvSpPr/>
      </dsp:nvSpPr>
      <dsp:spPr>
        <a:xfrm>
          <a:off x="0" y="1222552"/>
          <a:ext cx="8229600" cy="163007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B6210E-C58A-1944-A872-052EC9864733}">
      <dsp:nvSpPr>
        <dsp:cNvPr id="0" name=""/>
        <dsp:cNvSpPr/>
      </dsp:nvSpPr>
      <dsp:spPr>
        <a:xfrm>
          <a:off x="3616" y="0"/>
          <a:ext cx="2386905" cy="1630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/>
            <a:t>Behavior</a:t>
          </a:r>
          <a:r>
            <a:rPr lang="en-GB" sz="2000" kern="1200" dirty="0" smtClean="0"/>
            <a:t> modification and ABA: Strategies to modify direct contingencies</a:t>
          </a:r>
          <a:endParaRPr lang="en-GB" sz="2000" kern="1200" dirty="0"/>
        </a:p>
      </dsp:txBody>
      <dsp:txXfrm>
        <a:off x="3616" y="0"/>
        <a:ext cx="2386905" cy="1630070"/>
      </dsp:txXfrm>
    </dsp:sp>
    <dsp:sp modelId="{8AE738EA-7CA7-C54F-8295-D541EEAE1330}">
      <dsp:nvSpPr>
        <dsp:cNvPr id="0" name=""/>
        <dsp:cNvSpPr/>
      </dsp:nvSpPr>
      <dsp:spPr>
        <a:xfrm>
          <a:off x="993310" y="1833829"/>
          <a:ext cx="407517" cy="407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82E1AC-5581-BF49-A5AA-993048C3CAD7}">
      <dsp:nvSpPr>
        <dsp:cNvPr id="0" name=""/>
        <dsp:cNvSpPr/>
      </dsp:nvSpPr>
      <dsp:spPr>
        <a:xfrm>
          <a:off x="2509867" y="2445105"/>
          <a:ext cx="2386905" cy="1630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CBT: Strategies to modify intervening variables (thoughts)</a:t>
          </a:r>
          <a:endParaRPr lang="en-GB" sz="2000" kern="1200" dirty="0"/>
        </a:p>
      </dsp:txBody>
      <dsp:txXfrm>
        <a:off x="2509867" y="2445105"/>
        <a:ext cx="2386905" cy="1630070"/>
      </dsp:txXfrm>
    </dsp:sp>
    <dsp:sp modelId="{09BB328A-5AB2-0A48-8D27-6E0C222A9F89}">
      <dsp:nvSpPr>
        <dsp:cNvPr id="0" name=""/>
        <dsp:cNvSpPr/>
      </dsp:nvSpPr>
      <dsp:spPr>
        <a:xfrm>
          <a:off x="3499561" y="1833829"/>
          <a:ext cx="407517" cy="407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E9118C-5CEF-484F-BDC4-A33139433855}">
      <dsp:nvSpPr>
        <dsp:cNvPr id="0" name=""/>
        <dsp:cNvSpPr/>
      </dsp:nvSpPr>
      <dsp:spPr>
        <a:xfrm>
          <a:off x="5016118" y="0"/>
          <a:ext cx="2386905" cy="1630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CBA: Strategies to transform the stimulus function</a:t>
          </a:r>
          <a:endParaRPr lang="en-GB" sz="2000" kern="1200" dirty="0"/>
        </a:p>
      </dsp:txBody>
      <dsp:txXfrm>
        <a:off x="5016118" y="0"/>
        <a:ext cx="2386905" cy="1630070"/>
      </dsp:txXfrm>
    </dsp:sp>
    <dsp:sp modelId="{34945A4C-ECC5-AD4F-A1FF-9E9E9F9A1EBC}">
      <dsp:nvSpPr>
        <dsp:cNvPr id="0" name=""/>
        <dsp:cNvSpPr/>
      </dsp:nvSpPr>
      <dsp:spPr>
        <a:xfrm>
          <a:off x="6005811" y="1833829"/>
          <a:ext cx="407517" cy="407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D1461-9D6A-C749-A1F5-333593BE5730}">
      <dsp:nvSpPr>
        <dsp:cNvPr id="0" name=""/>
        <dsp:cNvSpPr/>
      </dsp:nvSpPr>
      <dsp:spPr>
        <a:xfrm>
          <a:off x="4777497" y="214053"/>
          <a:ext cx="3421269" cy="3421269"/>
        </a:xfrm>
        <a:prstGeom prst="blockArc">
          <a:avLst>
            <a:gd name="adj1" fmla="val 9981181"/>
            <a:gd name="adj2" fmla="val 18265513"/>
            <a:gd name="adj3" fmla="val 4636"/>
          </a:avLst>
        </a:prstGeom>
        <a:gradFill rotWithShape="0">
          <a:gsLst>
            <a:gs pos="0">
              <a:schemeClr val="accent3">
                <a:shade val="90000"/>
                <a:hueOff val="143870"/>
                <a:satOff val="-4411"/>
                <a:lumOff val="16409"/>
                <a:alphaOff val="0"/>
                <a:shade val="63000"/>
                <a:satMod val="110000"/>
              </a:schemeClr>
            </a:gs>
            <a:gs pos="30000">
              <a:schemeClr val="accent3">
                <a:shade val="90000"/>
                <a:hueOff val="143870"/>
                <a:satOff val="-4411"/>
                <a:lumOff val="16409"/>
                <a:alphaOff val="0"/>
                <a:shade val="90000"/>
                <a:satMod val="120000"/>
              </a:schemeClr>
            </a:gs>
            <a:gs pos="45000">
              <a:schemeClr val="accent3">
                <a:shade val="90000"/>
                <a:hueOff val="143870"/>
                <a:satOff val="-4411"/>
                <a:lumOff val="16409"/>
                <a:alphaOff val="0"/>
                <a:shade val="100000"/>
                <a:satMod val="128000"/>
              </a:schemeClr>
            </a:gs>
            <a:gs pos="55000">
              <a:schemeClr val="accent3">
                <a:shade val="90000"/>
                <a:hueOff val="143870"/>
                <a:satOff val="-4411"/>
                <a:lumOff val="16409"/>
                <a:alphaOff val="0"/>
                <a:shade val="100000"/>
                <a:satMod val="128000"/>
              </a:schemeClr>
            </a:gs>
            <a:gs pos="73000">
              <a:schemeClr val="accent3">
                <a:shade val="90000"/>
                <a:hueOff val="143870"/>
                <a:satOff val="-4411"/>
                <a:lumOff val="16409"/>
                <a:alphaOff val="0"/>
                <a:shade val="90000"/>
                <a:satMod val="120000"/>
              </a:schemeClr>
            </a:gs>
            <a:gs pos="100000">
              <a:schemeClr val="accent3">
                <a:shade val="90000"/>
                <a:hueOff val="143870"/>
                <a:satOff val="-4411"/>
                <a:lumOff val="16409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A1C02F-D0FA-E34D-8D6A-9AC661334DFF}">
      <dsp:nvSpPr>
        <dsp:cNvPr id="0" name=""/>
        <dsp:cNvSpPr/>
      </dsp:nvSpPr>
      <dsp:spPr>
        <a:xfrm>
          <a:off x="4813050" y="805041"/>
          <a:ext cx="3421269" cy="3421269"/>
        </a:xfrm>
        <a:prstGeom prst="blockArc">
          <a:avLst>
            <a:gd name="adj1" fmla="val 3253554"/>
            <a:gd name="adj2" fmla="val 11205695"/>
            <a:gd name="adj3" fmla="val 4636"/>
          </a:avLst>
        </a:prstGeom>
        <a:gradFill rotWithShape="0">
          <a:gsLst>
            <a:gs pos="0">
              <a:schemeClr val="accent3">
                <a:shade val="90000"/>
                <a:hueOff val="287739"/>
                <a:satOff val="-8822"/>
                <a:lumOff val="32818"/>
                <a:alphaOff val="0"/>
                <a:shade val="63000"/>
                <a:satMod val="110000"/>
              </a:schemeClr>
            </a:gs>
            <a:gs pos="30000">
              <a:schemeClr val="accent3">
                <a:shade val="90000"/>
                <a:hueOff val="287739"/>
                <a:satOff val="-8822"/>
                <a:lumOff val="32818"/>
                <a:alphaOff val="0"/>
                <a:shade val="90000"/>
                <a:satMod val="120000"/>
              </a:schemeClr>
            </a:gs>
            <a:gs pos="45000">
              <a:schemeClr val="accent3">
                <a:shade val="90000"/>
                <a:hueOff val="287739"/>
                <a:satOff val="-8822"/>
                <a:lumOff val="32818"/>
                <a:alphaOff val="0"/>
                <a:shade val="100000"/>
                <a:satMod val="128000"/>
              </a:schemeClr>
            </a:gs>
            <a:gs pos="55000">
              <a:schemeClr val="accent3">
                <a:shade val="90000"/>
                <a:hueOff val="287739"/>
                <a:satOff val="-8822"/>
                <a:lumOff val="32818"/>
                <a:alphaOff val="0"/>
                <a:shade val="100000"/>
                <a:satMod val="128000"/>
              </a:schemeClr>
            </a:gs>
            <a:gs pos="73000">
              <a:schemeClr val="accent3">
                <a:shade val="90000"/>
                <a:hueOff val="287739"/>
                <a:satOff val="-8822"/>
                <a:lumOff val="32818"/>
                <a:alphaOff val="0"/>
                <a:shade val="90000"/>
                <a:satMod val="120000"/>
              </a:schemeClr>
            </a:gs>
            <a:gs pos="100000">
              <a:schemeClr val="accent3">
                <a:shade val="90000"/>
                <a:hueOff val="287739"/>
                <a:satOff val="-8822"/>
                <a:lumOff val="32818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7CD165-4933-6B4C-9C5D-DE9FE1189518}">
      <dsp:nvSpPr>
        <dsp:cNvPr id="0" name=""/>
        <dsp:cNvSpPr/>
      </dsp:nvSpPr>
      <dsp:spPr>
        <a:xfrm>
          <a:off x="6843942" y="864161"/>
          <a:ext cx="3421269" cy="3421269"/>
        </a:xfrm>
        <a:prstGeom prst="blockArc">
          <a:avLst>
            <a:gd name="adj1" fmla="val 20715518"/>
            <a:gd name="adj2" fmla="val 7746535"/>
            <a:gd name="adj3" fmla="val 4636"/>
          </a:avLst>
        </a:prstGeom>
        <a:gradFill rotWithShape="0">
          <a:gsLst>
            <a:gs pos="0">
              <a:schemeClr val="accent3">
                <a:shade val="90000"/>
                <a:hueOff val="143870"/>
                <a:satOff val="-4411"/>
                <a:lumOff val="16409"/>
                <a:alphaOff val="0"/>
                <a:shade val="63000"/>
                <a:satMod val="110000"/>
              </a:schemeClr>
            </a:gs>
            <a:gs pos="30000">
              <a:schemeClr val="accent3">
                <a:shade val="90000"/>
                <a:hueOff val="143870"/>
                <a:satOff val="-4411"/>
                <a:lumOff val="16409"/>
                <a:alphaOff val="0"/>
                <a:shade val="90000"/>
                <a:satMod val="120000"/>
              </a:schemeClr>
            </a:gs>
            <a:gs pos="45000">
              <a:schemeClr val="accent3">
                <a:shade val="90000"/>
                <a:hueOff val="143870"/>
                <a:satOff val="-4411"/>
                <a:lumOff val="16409"/>
                <a:alphaOff val="0"/>
                <a:shade val="100000"/>
                <a:satMod val="128000"/>
              </a:schemeClr>
            </a:gs>
            <a:gs pos="55000">
              <a:schemeClr val="accent3">
                <a:shade val="90000"/>
                <a:hueOff val="143870"/>
                <a:satOff val="-4411"/>
                <a:lumOff val="16409"/>
                <a:alphaOff val="0"/>
                <a:shade val="100000"/>
                <a:satMod val="128000"/>
              </a:schemeClr>
            </a:gs>
            <a:gs pos="73000">
              <a:schemeClr val="accent3">
                <a:shade val="90000"/>
                <a:hueOff val="143870"/>
                <a:satOff val="-4411"/>
                <a:lumOff val="16409"/>
                <a:alphaOff val="0"/>
                <a:shade val="90000"/>
                <a:satMod val="120000"/>
              </a:schemeClr>
            </a:gs>
            <a:gs pos="100000">
              <a:schemeClr val="accent3">
                <a:shade val="90000"/>
                <a:hueOff val="143870"/>
                <a:satOff val="-4411"/>
                <a:lumOff val="16409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19F1A4-D1FB-5147-BFD1-9E929C4B8F70}">
      <dsp:nvSpPr>
        <dsp:cNvPr id="0" name=""/>
        <dsp:cNvSpPr/>
      </dsp:nvSpPr>
      <dsp:spPr>
        <a:xfrm>
          <a:off x="6825686" y="90469"/>
          <a:ext cx="3421269" cy="3421269"/>
        </a:xfrm>
        <a:prstGeom prst="blockArc">
          <a:avLst>
            <a:gd name="adj1" fmla="val 13720135"/>
            <a:gd name="adj2" fmla="val 722278"/>
            <a:gd name="adj3" fmla="val 4636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3">
                <a:shade val="90000"/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3">
                <a:shade val="90000"/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3">
                <a:shade val="90000"/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3">
                <a:shade val="90000"/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3AD768-0A57-5945-A6F2-77F056D3A0D1}">
      <dsp:nvSpPr>
        <dsp:cNvPr id="0" name=""/>
        <dsp:cNvSpPr/>
      </dsp:nvSpPr>
      <dsp:spPr>
        <a:xfrm>
          <a:off x="6646051" y="1430599"/>
          <a:ext cx="1573472" cy="1573472"/>
        </a:xfrm>
        <a:prstGeom prst="ellipse">
          <a:avLst/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3">
                <a:shade val="60000"/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3">
                <a:shade val="60000"/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3">
                <a:shade val="60000"/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3">
                <a:shade val="60000"/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b="1" i="0" kern="1200" baseline="0" dirty="0" smtClean="0"/>
            <a:t>RESEARCH TOPICS</a:t>
          </a:r>
          <a:endParaRPr lang="en-AU" sz="1500" b="1" kern="1200" dirty="0"/>
        </a:p>
      </dsp:txBody>
      <dsp:txXfrm>
        <a:off x="6876481" y="1661029"/>
        <a:ext cx="1112612" cy="1112612"/>
      </dsp:txXfrm>
    </dsp:sp>
    <dsp:sp modelId="{D5E7BEFE-3A2F-5E42-BABA-B832BF1DBF1F}">
      <dsp:nvSpPr>
        <dsp:cNvPr id="0" name=""/>
        <dsp:cNvSpPr/>
      </dsp:nvSpPr>
      <dsp:spPr>
        <a:xfrm>
          <a:off x="6278350" y="-543238"/>
          <a:ext cx="2308874" cy="2179181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3">
                <a:shade val="50000"/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3">
                <a:shade val="50000"/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3">
                <a:shade val="50000"/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3">
                <a:shade val="50000"/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0" i="0" kern="1200" baseline="0" dirty="0" smtClean="0">
              <a:solidFill>
                <a:schemeClr val="bg1"/>
              </a:solidFill>
            </a:rPr>
            <a:t>What is the underlying process that explain, how talking about the own experience affects relations with those events and what the individuals do with that experience?</a:t>
          </a:r>
          <a:endParaRPr lang="en-AU" sz="1400" kern="1200" dirty="0">
            <a:solidFill>
              <a:schemeClr val="bg1"/>
            </a:solidFill>
          </a:endParaRPr>
        </a:p>
      </dsp:txBody>
      <dsp:txXfrm>
        <a:off x="6616477" y="-224104"/>
        <a:ext cx="1632620" cy="1540913"/>
      </dsp:txXfrm>
    </dsp:sp>
    <dsp:sp modelId="{4752E71A-1D0A-4147-A22A-4500F6CF37ED}">
      <dsp:nvSpPr>
        <dsp:cNvPr id="0" name=""/>
        <dsp:cNvSpPr/>
      </dsp:nvSpPr>
      <dsp:spPr>
        <a:xfrm>
          <a:off x="9076561" y="1077977"/>
          <a:ext cx="2187992" cy="2143252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137477"/>
                <a:satOff val="-4804"/>
                <a:lumOff val="21258"/>
                <a:alphaOff val="0"/>
                <a:shade val="63000"/>
                <a:satMod val="110000"/>
              </a:schemeClr>
            </a:gs>
            <a:gs pos="30000">
              <a:schemeClr val="accent3">
                <a:shade val="50000"/>
                <a:hueOff val="137477"/>
                <a:satOff val="-4804"/>
                <a:lumOff val="21258"/>
                <a:alphaOff val="0"/>
                <a:shade val="90000"/>
                <a:satMod val="120000"/>
              </a:schemeClr>
            </a:gs>
            <a:gs pos="45000">
              <a:schemeClr val="accent3">
                <a:shade val="50000"/>
                <a:hueOff val="137477"/>
                <a:satOff val="-4804"/>
                <a:lumOff val="21258"/>
                <a:alphaOff val="0"/>
                <a:shade val="100000"/>
                <a:satMod val="128000"/>
              </a:schemeClr>
            </a:gs>
            <a:gs pos="55000">
              <a:schemeClr val="accent3">
                <a:shade val="50000"/>
                <a:hueOff val="137477"/>
                <a:satOff val="-4804"/>
                <a:lumOff val="21258"/>
                <a:alphaOff val="0"/>
                <a:shade val="100000"/>
                <a:satMod val="128000"/>
              </a:schemeClr>
            </a:gs>
            <a:gs pos="73000">
              <a:schemeClr val="accent3">
                <a:shade val="50000"/>
                <a:hueOff val="137477"/>
                <a:satOff val="-4804"/>
                <a:lumOff val="21258"/>
                <a:alphaOff val="0"/>
                <a:shade val="90000"/>
                <a:satMod val="120000"/>
              </a:schemeClr>
            </a:gs>
            <a:gs pos="100000">
              <a:schemeClr val="accent3">
                <a:shade val="50000"/>
                <a:hueOff val="137477"/>
                <a:satOff val="-4804"/>
                <a:lumOff val="21258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0" i="0" kern="1200" baseline="0" dirty="0" smtClean="0"/>
            <a:t>What factors are involve in people’s history that affect the way they label their own experience?</a:t>
          </a:r>
          <a:endParaRPr lang="en-AU" sz="1600" kern="1200" dirty="0"/>
        </a:p>
      </dsp:txBody>
      <dsp:txXfrm>
        <a:off x="9396985" y="1391849"/>
        <a:ext cx="1547144" cy="1515508"/>
      </dsp:txXfrm>
    </dsp:sp>
    <dsp:sp modelId="{C0A13DE3-AD7B-AA46-BDC4-B5D36B3DF3BD}">
      <dsp:nvSpPr>
        <dsp:cNvPr id="0" name=""/>
        <dsp:cNvSpPr/>
      </dsp:nvSpPr>
      <dsp:spPr>
        <a:xfrm>
          <a:off x="6301232" y="2769261"/>
          <a:ext cx="2398586" cy="2204260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274955"/>
                <a:satOff val="-9608"/>
                <a:lumOff val="42516"/>
                <a:alphaOff val="0"/>
                <a:shade val="63000"/>
                <a:satMod val="110000"/>
              </a:schemeClr>
            </a:gs>
            <a:gs pos="30000">
              <a:schemeClr val="accent3">
                <a:shade val="50000"/>
                <a:hueOff val="274955"/>
                <a:satOff val="-9608"/>
                <a:lumOff val="42516"/>
                <a:alphaOff val="0"/>
                <a:shade val="90000"/>
                <a:satMod val="120000"/>
              </a:schemeClr>
            </a:gs>
            <a:gs pos="45000">
              <a:schemeClr val="accent3">
                <a:shade val="50000"/>
                <a:hueOff val="274955"/>
                <a:satOff val="-9608"/>
                <a:lumOff val="42516"/>
                <a:alphaOff val="0"/>
                <a:shade val="100000"/>
                <a:satMod val="128000"/>
              </a:schemeClr>
            </a:gs>
            <a:gs pos="55000">
              <a:schemeClr val="accent3">
                <a:shade val="50000"/>
                <a:hueOff val="274955"/>
                <a:satOff val="-9608"/>
                <a:lumOff val="42516"/>
                <a:alphaOff val="0"/>
                <a:shade val="100000"/>
                <a:satMod val="128000"/>
              </a:schemeClr>
            </a:gs>
            <a:gs pos="73000">
              <a:schemeClr val="accent3">
                <a:shade val="50000"/>
                <a:hueOff val="274955"/>
                <a:satOff val="-9608"/>
                <a:lumOff val="42516"/>
                <a:alphaOff val="0"/>
                <a:shade val="90000"/>
                <a:satMod val="120000"/>
              </a:schemeClr>
            </a:gs>
            <a:gs pos="100000">
              <a:schemeClr val="accent3">
                <a:shade val="50000"/>
                <a:hueOff val="274955"/>
                <a:satOff val="-9608"/>
                <a:lumOff val="42516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0" i="0" kern="1200" baseline="0" dirty="0" smtClean="0"/>
            <a:t>What factors aid and interfere with identify private experiences?</a:t>
          </a:r>
          <a:endParaRPr lang="en-AU" sz="1800" kern="1200" dirty="0"/>
        </a:p>
      </dsp:txBody>
      <dsp:txXfrm>
        <a:off x="6652497" y="3092067"/>
        <a:ext cx="1696056" cy="1558648"/>
      </dsp:txXfrm>
    </dsp:sp>
    <dsp:sp modelId="{BCB4B365-06B3-3645-9CC2-C37210065535}">
      <dsp:nvSpPr>
        <dsp:cNvPr id="0" name=""/>
        <dsp:cNvSpPr/>
      </dsp:nvSpPr>
      <dsp:spPr>
        <a:xfrm>
          <a:off x="3789150" y="1230376"/>
          <a:ext cx="2150345" cy="2177121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137477"/>
                <a:satOff val="-4804"/>
                <a:lumOff val="21258"/>
                <a:alphaOff val="0"/>
                <a:shade val="63000"/>
                <a:satMod val="110000"/>
              </a:schemeClr>
            </a:gs>
            <a:gs pos="30000">
              <a:schemeClr val="accent3">
                <a:shade val="50000"/>
                <a:hueOff val="137477"/>
                <a:satOff val="-4804"/>
                <a:lumOff val="21258"/>
                <a:alphaOff val="0"/>
                <a:shade val="90000"/>
                <a:satMod val="120000"/>
              </a:schemeClr>
            </a:gs>
            <a:gs pos="45000">
              <a:schemeClr val="accent3">
                <a:shade val="50000"/>
                <a:hueOff val="137477"/>
                <a:satOff val="-4804"/>
                <a:lumOff val="21258"/>
                <a:alphaOff val="0"/>
                <a:shade val="100000"/>
                <a:satMod val="128000"/>
              </a:schemeClr>
            </a:gs>
            <a:gs pos="55000">
              <a:schemeClr val="accent3">
                <a:shade val="50000"/>
                <a:hueOff val="137477"/>
                <a:satOff val="-4804"/>
                <a:lumOff val="21258"/>
                <a:alphaOff val="0"/>
                <a:shade val="100000"/>
                <a:satMod val="128000"/>
              </a:schemeClr>
            </a:gs>
            <a:gs pos="73000">
              <a:schemeClr val="accent3">
                <a:shade val="50000"/>
                <a:hueOff val="137477"/>
                <a:satOff val="-4804"/>
                <a:lumOff val="21258"/>
                <a:alphaOff val="0"/>
                <a:shade val="90000"/>
                <a:satMod val="120000"/>
              </a:schemeClr>
            </a:gs>
            <a:gs pos="100000">
              <a:schemeClr val="accent3">
                <a:shade val="50000"/>
                <a:hueOff val="137477"/>
                <a:satOff val="-4804"/>
                <a:lumOff val="21258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0" i="0" kern="1200" baseline="0" dirty="0" smtClean="0"/>
            <a:t>Interaction with one´s own experience, can affect all kinds of relationships? (out and in session)</a:t>
          </a:r>
          <a:endParaRPr lang="en-AU" sz="1600" kern="1200" dirty="0"/>
        </a:p>
      </dsp:txBody>
      <dsp:txXfrm>
        <a:off x="4104061" y="1549208"/>
        <a:ext cx="1520523" cy="1539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3300B-5F66-F84E-9A71-151BEBDB887A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E9816-8E58-6047-A21E-CEE363F61B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57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E9816-8E58-6047-A21E-CEE363F61B12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68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September 20, 2012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September 20,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September 20,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September 20,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September 20,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September 20, 2012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September 20,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September 20, 2012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September 20,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September 20,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565400" y="2898940"/>
            <a:ext cx="4013200" cy="1171091"/>
          </a:xfrm>
        </p:spPr>
        <p:txBody>
          <a:bodyPr/>
          <a:lstStyle/>
          <a:p>
            <a:r>
              <a:rPr lang="es-ES" dirty="0" smtClean="0"/>
              <a:t>Amanda M. Muñoz-Martínez. M.A.</a:t>
            </a:r>
          </a:p>
          <a:p>
            <a:r>
              <a:rPr lang="es-ES" dirty="0" err="1" smtClean="0"/>
              <a:t>Rochy</a:t>
            </a:r>
            <a:r>
              <a:rPr lang="es-ES" dirty="0" smtClean="0"/>
              <a:t> M. Vargas Gutiérrez. M.A.</a:t>
            </a:r>
          </a:p>
          <a:p>
            <a:r>
              <a:rPr lang="es-ES" sz="1400" b="1" dirty="0" smtClean="0">
                <a:solidFill>
                  <a:schemeClr val="bg1">
                    <a:lumMod val="10000"/>
                  </a:schemeClr>
                </a:solidFill>
              </a:rPr>
              <a:t>ASSOCIATION FOR CONTEXTUAL  BEHAVIORAL SCIENCE</a:t>
            </a:r>
          </a:p>
          <a:p>
            <a:r>
              <a:rPr lang="es-ES" sz="1100" dirty="0" smtClean="0">
                <a:solidFill>
                  <a:schemeClr val="bg1">
                    <a:lumMod val="10000"/>
                  </a:schemeClr>
                </a:solidFill>
              </a:rPr>
              <a:t>WASHINGTON D.C. 25 DE JULIO DE 2012</a:t>
            </a:r>
            <a:endParaRPr lang="es-ES" sz="1100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65400" y="2293400"/>
            <a:ext cx="4013200" cy="5994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behavior analysis (CBA) FOR EMOTIONAL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42900" indent="-342900" algn="l">
              <a:buFont typeface="Arial"/>
              <a:buChar char="•"/>
              <a:tabLst>
                <a:tab pos="358775" algn="l"/>
                <a:tab pos="1254125" algn="l"/>
              </a:tabLst>
            </a:pPr>
            <a:r>
              <a:rPr lang="en-AU" dirty="0"/>
              <a:t>It’s important </a:t>
            </a:r>
            <a:r>
              <a:rPr lang="en-AU" dirty="0" smtClean="0"/>
              <a:t>to conduct </a:t>
            </a:r>
            <a:r>
              <a:rPr lang="en-AU" dirty="0"/>
              <a:t>studies </a:t>
            </a:r>
            <a:r>
              <a:rPr lang="en-AU" dirty="0" smtClean="0"/>
              <a:t>in </a:t>
            </a:r>
            <a:r>
              <a:rPr lang="en-AU" dirty="0"/>
              <a:t>natural </a:t>
            </a:r>
            <a:r>
              <a:rPr lang="en-AU" dirty="0" smtClean="0"/>
              <a:t>contexts, however, </a:t>
            </a:r>
            <a:r>
              <a:rPr lang="en-AU" dirty="0"/>
              <a:t>this could </a:t>
            </a:r>
            <a:r>
              <a:rPr lang="en-AU" dirty="0" smtClean="0"/>
              <a:t>be troublesome due to the complexity of design studies that resemble the natural environment (</a:t>
            </a:r>
            <a:r>
              <a:rPr lang="en-AU" dirty="0" err="1"/>
              <a:t>Törneke</a:t>
            </a:r>
            <a:r>
              <a:rPr lang="en-AU" dirty="0"/>
              <a:t>, 2010</a:t>
            </a:r>
            <a:r>
              <a:rPr lang="en-AU" dirty="0" smtClean="0"/>
              <a:t>)</a:t>
            </a:r>
          </a:p>
          <a:p>
            <a:pPr marL="342900" indent="-342900" algn="l">
              <a:buFont typeface="Arial"/>
              <a:buChar char="•"/>
              <a:tabLst>
                <a:tab pos="358775" algn="l"/>
                <a:tab pos="1254125" algn="l"/>
              </a:tabLst>
            </a:pPr>
            <a:endParaRPr lang="en-AU" dirty="0"/>
          </a:p>
          <a:p>
            <a:pPr marL="896938" indent="-342900" algn="l">
              <a:buFont typeface="Arial"/>
              <a:buChar char="•"/>
              <a:tabLst>
                <a:tab pos="358775" algn="l"/>
                <a:tab pos="1254125" algn="l"/>
              </a:tabLst>
            </a:pPr>
            <a:r>
              <a:rPr lang="en-AU" dirty="0"/>
              <a:t>Stimuli in natural context could have several </a:t>
            </a:r>
            <a:r>
              <a:rPr lang="en-AU" dirty="0" smtClean="0"/>
              <a:t>function </a:t>
            </a:r>
            <a:r>
              <a:rPr lang="en-AU" dirty="0"/>
              <a:t>capacities, so it is difficult to know which function has been transformed or </a:t>
            </a:r>
            <a:r>
              <a:rPr lang="en-AU" dirty="0" smtClean="0"/>
              <a:t>related to  stimuli that are in the natural environment.</a:t>
            </a:r>
            <a:endParaRPr lang="en-AU" dirty="0"/>
          </a:p>
          <a:p>
            <a:pPr marL="896938" indent="-342900" algn="l">
              <a:buFont typeface="Arial"/>
              <a:buChar char="•"/>
              <a:tabLst>
                <a:tab pos="358775" algn="l"/>
                <a:tab pos="1254125" algn="l"/>
              </a:tabLst>
            </a:pPr>
            <a:r>
              <a:rPr lang="en-AU" dirty="0"/>
              <a:t>Non arbitrary relations and arbitrary relations </a:t>
            </a:r>
            <a:r>
              <a:rPr lang="en-AU" dirty="0" smtClean="0"/>
              <a:t>might have been trained </a:t>
            </a:r>
            <a:r>
              <a:rPr lang="en-AU" dirty="0"/>
              <a:t>at the same </a:t>
            </a:r>
            <a:r>
              <a:rPr lang="en-AU" dirty="0" smtClean="0"/>
              <a:t>time</a:t>
            </a:r>
          </a:p>
          <a:p>
            <a:pPr marL="896938" indent="-342900" algn="l">
              <a:buFont typeface="Arial"/>
              <a:buChar char="•"/>
              <a:tabLst>
                <a:tab pos="358775" algn="l"/>
                <a:tab pos="1254125" algn="l"/>
              </a:tabLst>
            </a:pPr>
            <a:endParaRPr lang="en-AU" dirty="0" smtClean="0"/>
          </a:p>
          <a:p>
            <a:pPr>
              <a:tabLst>
                <a:tab pos="358775" algn="l"/>
                <a:tab pos="1254125" algn="l"/>
              </a:tabLst>
            </a:pPr>
            <a:r>
              <a:rPr lang="en-AU" b="1" dirty="0" smtClean="0"/>
              <a:t>NEED TRANSLATIONAL RESEARCH IN CLINICAL BEHAVIOR ANALYSIS ABOUT EMOTION</a:t>
            </a:r>
            <a:endParaRPr lang="en-AU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…SO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07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3"/>
          </p:nvPr>
        </p:nvSpPr>
        <p:spPr>
          <a:xfrm>
            <a:off x="94129" y="2280012"/>
            <a:ext cx="6679204" cy="4456964"/>
          </a:xfrm>
        </p:spPr>
        <p:txBody>
          <a:bodyPr>
            <a:noAutofit/>
          </a:bodyPr>
          <a:lstStyle/>
          <a:p>
            <a:pPr marL="174625" indent="-174625" algn="just">
              <a:buFont typeface="Arial"/>
              <a:buChar char="•"/>
            </a:pPr>
            <a:r>
              <a:rPr lang="en-AU" sz="1400" dirty="0" smtClean="0"/>
              <a:t>USING ALTERNATIVE STRATEGIES AND HOW TO COMBINE THEM:</a:t>
            </a:r>
          </a:p>
          <a:p>
            <a:pPr marL="363538" indent="-188913" algn="just">
              <a:buFont typeface="Arial"/>
              <a:buChar char="•"/>
            </a:pPr>
            <a:r>
              <a:rPr lang="en-AU" sz="1400" b="1" dirty="0" smtClean="0"/>
              <a:t>SELF REPORTS: </a:t>
            </a:r>
            <a:r>
              <a:rPr lang="en-AU" sz="1600" dirty="0" smtClean="0"/>
              <a:t>it could be useful to record behaviours in vivo, from people about their own experience and contextual factors related with that </a:t>
            </a:r>
            <a:endParaRPr lang="en-AU" sz="1600" dirty="0"/>
          </a:p>
          <a:p>
            <a:pPr marL="363538" indent="-188913" algn="just">
              <a:buFont typeface="Arial"/>
              <a:buChar char="•"/>
            </a:pPr>
            <a:r>
              <a:rPr lang="en-AU" sz="1400" b="1" dirty="0" smtClean="0"/>
              <a:t>QUALITATIVE METHODS: </a:t>
            </a:r>
            <a:r>
              <a:rPr lang="en-AU" sz="1600" dirty="0" smtClean="0"/>
              <a:t>methods such as in depth interviews, could help to gain information related with verbal behaviour </a:t>
            </a:r>
          </a:p>
          <a:p>
            <a:pPr marL="538163" indent="-174625" algn="just" defTabSz="981075">
              <a:buFont typeface="Arial"/>
              <a:buChar char="•"/>
            </a:pPr>
            <a:r>
              <a:rPr lang="en-AU" sz="1600" dirty="0" smtClean="0"/>
              <a:t>How they relate the different contextual </a:t>
            </a:r>
            <a:r>
              <a:rPr lang="en-AU" sz="1600" dirty="0"/>
              <a:t>c</a:t>
            </a:r>
            <a:r>
              <a:rPr lang="en-AU" sz="1600" dirty="0" smtClean="0"/>
              <a:t>ues with their respondent </a:t>
            </a:r>
            <a:r>
              <a:rPr lang="en-AU" sz="1600" dirty="0" err="1" smtClean="0"/>
              <a:t>behavior</a:t>
            </a:r>
            <a:r>
              <a:rPr lang="en-AU" sz="1600" dirty="0" smtClean="0"/>
              <a:t> and to get information about reinforcement history</a:t>
            </a:r>
          </a:p>
          <a:p>
            <a:pPr marL="538163" indent="-174625" algn="just" defTabSz="981075">
              <a:buFont typeface="Arial"/>
              <a:buChar char="•"/>
            </a:pPr>
            <a:r>
              <a:rPr lang="en-AU" sz="1600" dirty="0" smtClean="0"/>
              <a:t>Ground theory to establish frequent words and types of verbal relations that people use </a:t>
            </a:r>
          </a:p>
          <a:p>
            <a:pPr marL="538163" indent="-174625" algn="just" defTabSz="981075">
              <a:buFont typeface="Arial"/>
              <a:buChar char="•"/>
            </a:pPr>
            <a:r>
              <a:rPr lang="en-AU" sz="1600" dirty="0" smtClean="0"/>
              <a:t>Speech analysis: help to </a:t>
            </a:r>
            <a:r>
              <a:rPr lang="en-AU" sz="1600" dirty="0" err="1" smtClean="0"/>
              <a:t>analyze</a:t>
            </a:r>
            <a:r>
              <a:rPr lang="en-AU" sz="1600" dirty="0" smtClean="0"/>
              <a:t> words in context, (component analysis, relate verbal report with </a:t>
            </a:r>
            <a:r>
              <a:rPr lang="en-AU" sz="1600" dirty="0" err="1" smtClean="0"/>
              <a:t>dicotomic</a:t>
            </a:r>
            <a:r>
              <a:rPr lang="en-AU" sz="1600" dirty="0" smtClean="0"/>
              <a:t> variables) </a:t>
            </a:r>
          </a:p>
          <a:p>
            <a:pPr marL="363538" indent="-188913" algn="just">
              <a:buFont typeface="Arial"/>
              <a:buChar char="•"/>
            </a:pPr>
            <a:r>
              <a:rPr lang="en-AU" sz="1400" b="1" dirty="0" smtClean="0"/>
              <a:t>PHYSIOLOGICAL MEASURES: </a:t>
            </a:r>
            <a:r>
              <a:rPr lang="en-AU" sz="1600" dirty="0" smtClean="0"/>
              <a:t>take physiological measures when people talk about their </a:t>
            </a:r>
            <a:r>
              <a:rPr lang="en-AU" sz="1600" dirty="0" err="1" smtClean="0"/>
              <a:t>behavior</a:t>
            </a:r>
            <a:r>
              <a:rPr lang="en-AU" sz="1600" dirty="0" smtClean="0"/>
              <a:t> in emotional verbal settings and compare this with another verbal context (“neutral context”)</a:t>
            </a:r>
          </a:p>
          <a:p>
            <a:pPr marL="538163" indent="-174625" algn="just" defTabSz="1076325">
              <a:buFont typeface="Arial"/>
              <a:buChar char="•"/>
            </a:pPr>
            <a:r>
              <a:rPr lang="en-AU" sz="1600" dirty="0" smtClean="0"/>
              <a:t>Use standardized stimulus </a:t>
            </a:r>
            <a:r>
              <a:rPr lang="en-AU" sz="1600" dirty="0"/>
              <a:t>that </a:t>
            </a:r>
            <a:r>
              <a:rPr lang="en-AU" sz="1600" dirty="0" smtClean="0"/>
              <a:t>are associated with physical experience. Neutral context ( p. e., geometric pictures)</a:t>
            </a:r>
            <a:endParaRPr lang="en-AU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POSIBLE VENUES ON FUTURE RESEARCH IN NATURAL CONTEXTS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0" y="170329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BD4B5D"/>
              </a:buClr>
            </a:pPr>
            <a:r>
              <a:rPr lang="en-AU" sz="1600" b="1" spc="30" dirty="0">
                <a:solidFill>
                  <a:srgbClr val="424242"/>
                </a:solidFill>
                <a:cs typeface="Tahoma" pitchFamily="34" charset="0"/>
              </a:rPr>
              <a:t>WE PROPOSE TO START WITH RESEARCH IN NON CLINICAL CONTEXTS WITH </a:t>
            </a:r>
            <a:r>
              <a:rPr lang="en-AU" sz="1600" b="1" spc="30" dirty="0" smtClean="0">
                <a:solidFill>
                  <a:srgbClr val="424242"/>
                </a:solidFill>
                <a:cs typeface="Tahoma" pitchFamily="34" charset="0"/>
              </a:rPr>
              <a:t>YOUNG ADULTS</a:t>
            </a:r>
            <a:endParaRPr lang="en-AU" sz="1600" b="1" spc="30" dirty="0">
              <a:solidFill>
                <a:srgbClr val="424242"/>
              </a:solidFill>
              <a:cs typeface="Tahoma" pitchFamily="34" charset="0"/>
            </a:endParaRPr>
          </a:p>
        </p:txBody>
      </p:sp>
      <p:sp>
        <p:nvSpPr>
          <p:cNvPr id="5" name="4 Flecha a la derecha con bandas"/>
          <p:cNvSpPr/>
          <p:nvPr/>
        </p:nvSpPr>
        <p:spPr>
          <a:xfrm>
            <a:off x="6773333" y="4289612"/>
            <a:ext cx="609103" cy="658906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Rectángulo"/>
          <p:cNvSpPr/>
          <p:nvPr/>
        </p:nvSpPr>
        <p:spPr>
          <a:xfrm>
            <a:off x="7247964" y="4357455"/>
            <a:ext cx="18960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BD4B5D"/>
              </a:buClr>
            </a:pPr>
            <a:r>
              <a:rPr lang="en-AU" sz="1400" b="1" spc="30" dirty="0" smtClean="0">
                <a:solidFill>
                  <a:srgbClr val="424242"/>
                </a:solidFill>
                <a:cs typeface="Tahoma" pitchFamily="34" charset="0"/>
              </a:rPr>
              <a:t>USE THESE IN CLINICAL CONTEXT</a:t>
            </a:r>
            <a:endParaRPr lang="en-AU" sz="1400" b="1" spc="30" dirty="0">
              <a:solidFill>
                <a:srgbClr val="424242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3"/>
          </p:nvPr>
        </p:nvSpPr>
        <p:spPr>
          <a:xfrm>
            <a:off x="94129" y="2009084"/>
            <a:ext cx="8762004" cy="4456964"/>
          </a:xfrm>
        </p:spPr>
        <p:txBody>
          <a:bodyPr>
            <a:noAutofit/>
          </a:bodyPr>
          <a:lstStyle/>
          <a:p>
            <a:pPr marL="174625" indent="-174625" algn="just">
              <a:buFont typeface="Arial"/>
              <a:buChar char="•"/>
            </a:pPr>
            <a:r>
              <a:rPr lang="en-AU" sz="2400" dirty="0"/>
              <a:t>People with poor interaction settings have a poor </a:t>
            </a:r>
            <a:r>
              <a:rPr lang="en-AU" sz="2400" dirty="0" smtClean="0"/>
              <a:t>emotional labels.</a:t>
            </a:r>
            <a:endParaRPr lang="en-AU" sz="2400" dirty="0"/>
          </a:p>
          <a:p>
            <a:pPr marL="631825" indent="-174625" algn="just">
              <a:buFont typeface="Arial"/>
              <a:buChar char="•"/>
            </a:pPr>
            <a:r>
              <a:rPr lang="en-AU" sz="2400" dirty="0" smtClean="0"/>
              <a:t>Affects interaction and communication repertories</a:t>
            </a:r>
          </a:p>
          <a:p>
            <a:pPr marL="631825" indent="-174625" algn="just">
              <a:buFont typeface="Arial"/>
              <a:buChar char="•"/>
            </a:pPr>
            <a:endParaRPr lang="en-AU" sz="2400" dirty="0" smtClean="0"/>
          </a:p>
          <a:p>
            <a:pPr marL="174625" indent="-174625" algn="just">
              <a:buFont typeface="Arial"/>
              <a:buChar char="•"/>
            </a:pPr>
            <a:r>
              <a:rPr lang="en-AU" sz="2400" dirty="0" smtClean="0"/>
              <a:t>People labelling and evaluating in different a manner their own experience depending on contextual keys and their own history.</a:t>
            </a:r>
          </a:p>
          <a:p>
            <a:pPr marL="174625" indent="-174625" algn="just">
              <a:buFont typeface="Arial"/>
              <a:buChar char="•"/>
            </a:pPr>
            <a:r>
              <a:rPr lang="en-AU" sz="2400" dirty="0" smtClean="0"/>
              <a:t>People can change the manner to label their own experience, but the physiological responses are the same. </a:t>
            </a:r>
          </a:p>
          <a:p>
            <a:pPr marL="174625" indent="-174625" algn="just">
              <a:buFont typeface="Arial"/>
              <a:buChar char="•"/>
            </a:pPr>
            <a:r>
              <a:rPr lang="en-AU" sz="2400" dirty="0" smtClean="0"/>
              <a:t>When people talk about settings that are related with changes in emotional responses </a:t>
            </a:r>
            <a:r>
              <a:rPr lang="en-AU" sz="2400" smtClean="0"/>
              <a:t>this response is </a:t>
            </a:r>
            <a:r>
              <a:rPr lang="en-AU" sz="2400" dirty="0" smtClean="0"/>
              <a:t>altered </a:t>
            </a:r>
            <a:r>
              <a:rPr lang="en-AU" sz="2400" dirty="0"/>
              <a:t>t</a:t>
            </a:r>
            <a:r>
              <a:rPr lang="en-AU" sz="2400" dirty="0" smtClean="0"/>
              <a:t>oo.</a:t>
            </a:r>
          </a:p>
          <a:p>
            <a:pPr marL="174625" indent="-174625" algn="just">
              <a:buFont typeface="Arial"/>
              <a:buChar char="•"/>
            </a:pPr>
            <a:endParaRPr lang="en-AU" sz="24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mtClean="0"/>
              <a:t>HYPOTHESIS FOR CBA AND THERAPEUTIC RELATIONSHIP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19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358775" indent="-277813" algn="just"/>
            <a:r>
              <a:rPr lang="es-ES" dirty="0"/>
              <a:t>Bueno, R. (2011). Los eventos privados: del conductismo metodológico al </a:t>
            </a:r>
            <a:r>
              <a:rPr lang="es-ES" dirty="0" err="1"/>
              <a:t>interconductismo</a:t>
            </a:r>
            <a:r>
              <a:rPr lang="es-ES" dirty="0"/>
              <a:t>. </a:t>
            </a:r>
            <a:r>
              <a:rPr lang="en-US" i="1" dirty="0" err="1"/>
              <a:t>Universitas</a:t>
            </a:r>
            <a:r>
              <a:rPr lang="en-US" i="1" dirty="0"/>
              <a:t> </a:t>
            </a:r>
            <a:r>
              <a:rPr lang="en-US" i="1" dirty="0" err="1"/>
              <a:t>Psychologica</a:t>
            </a:r>
            <a:r>
              <a:rPr lang="en-US" i="1" dirty="0"/>
              <a:t>. 10</a:t>
            </a:r>
            <a:r>
              <a:rPr lang="en-US" dirty="0"/>
              <a:t>, 949-962</a:t>
            </a:r>
            <a:r>
              <a:rPr lang="en-US" dirty="0" smtClean="0"/>
              <a:t>.</a:t>
            </a:r>
            <a:endParaRPr lang="en-GB" dirty="0" smtClean="0"/>
          </a:p>
          <a:p>
            <a:pPr marL="358775" indent="-277813" algn="just"/>
            <a:r>
              <a:rPr lang="en-GB" dirty="0" err="1" smtClean="0"/>
              <a:t>Dougher</a:t>
            </a:r>
            <a:r>
              <a:rPr lang="en-GB" dirty="0"/>
              <a:t>, </a:t>
            </a:r>
            <a:r>
              <a:rPr lang="en-GB" dirty="0" smtClean="0"/>
              <a:t>M., </a:t>
            </a:r>
            <a:r>
              <a:rPr lang="en-GB" dirty="0" err="1" smtClean="0"/>
              <a:t>Augustons</a:t>
            </a:r>
            <a:r>
              <a:rPr lang="en-GB" dirty="0" smtClean="0"/>
              <a:t>,  E., </a:t>
            </a:r>
            <a:r>
              <a:rPr lang="en-GB" dirty="0"/>
              <a:t>Markham, </a:t>
            </a:r>
            <a:r>
              <a:rPr lang="en-GB" dirty="0" smtClean="0"/>
              <a:t>M., Greenway, D. </a:t>
            </a:r>
            <a:r>
              <a:rPr lang="en-GB" dirty="0"/>
              <a:t>&amp; </a:t>
            </a:r>
            <a:r>
              <a:rPr lang="en-GB" dirty="0" err="1"/>
              <a:t>Wulfert</a:t>
            </a:r>
            <a:r>
              <a:rPr lang="en-GB" dirty="0" smtClean="0"/>
              <a:t>, E. (1994). The transfer of respondent eliciting and extinction functions through </a:t>
            </a:r>
            <a:r>
              <a:rPr lang="en-GB" dirty="0" err="1" smtClean="0"/>
              <a:t>estimulus</a:t>
            </a:r>
            <a:r>
              <a:rPr lang="en-GB" dirty="0" smtClean="0"/>
              <a:t> equivalence classes. </a:t>
            </a:r>
            <a:r>
              <a:rPr lang="en-GB" i="1" dirty="0" smtClean="0"/>
              <a:t>Journal of Experimental </a:t>
            </a:r>
            <a:r>
              <a:rPr lang="en-GB" i="1" dirty="0" err="1" smtClean="0"/>
              <a:t>Behavior</a:t>
            </a:r>
            <a:r>
              <a:rPr lang="en-GB" i="1" dirty="0" smtClean="0"/>
              <a:t> Analysis. 62, </a:t>
            </a:r>
            <a:r>
              <a:rPr lang="en-GB" dirty="0" smtClean="0"/>
              <a:t>331-351.</a:t>
            </a:r>
          </a:p>
          <a:p>
            <a:pPr marL="358775" indent="-277813" algn="just"/>
            <a:r>
              <a:rPr lang="en-GB" dirty="0" err="1" smtClean="0"/>
              <a:t>Dougher</a:t>
            </a:r>
            <a:r>
              <a:rPr lang="en-GB" dirty="0"/>
              <a:t>, M., Hamilton, D., Fink, B., &amp; Harrington, J. (2007)</a:t>
            </a:r>
            <a:r>
              <a:rPr lang="en-GB" dirty="0" smtClean="0"/>
              <a:t>.Transformation of the discriminative and eliciting functions of generalized relational stimuli. </a:t>
            </a:r>
            <a:r>
              <a:rPr lang="en-GB" i="1" dirty="0"/>
              <a:t>Journal of Experimental </a:t>
            </a:r>
            <a:r>
              <a:rPr lang="en-GB" i="1" dirty="0" err="1"/>
              <a:t>Behavior</a:t>
            </a:r>
            <a:r>
              <a:rPr lang="en-GB" i="1" dirty="0"/>
              <a:t> Analysis</a:t>
            </a:r>
            <a:r>
              <a:rPr lang="en-GB" i="1" dirty="0" smtClean="0"/>
              <a:t>. 88, </a:t>
            </a:r>
            <a:r>
              <a:rPr lang="en-GB" dirty="0" smtClean="0"/>
              <a:t>179-197</a:t>
            </a:r>
            <a:r>
              <a:rPr lang="en-GB" i="1" dirty="0" smtClean="0"/>
              <a:t> </a:t>
            </a:r>
            <a:endParaRPr lang="en-US" dirty="0" smtClean="0"/>
          </a:p>
          <a:p>
            <a:pPr marL="358775" indent="-277813" algn="just"/>
            <a:r>
              <a:rPr lang="es-ES_tradnl" dirty="0"/>
              <a:t>Forsyth, J., </a:t>
            </a:r>
            <a:r>
              <a:rPr lang="es-ES_tradnl" dirty="0" smtClean="0"/>
              <a:t>&amp; </a:t>
            </a:r>
            <a:r>
              <a:rPr lang="es-ES_tradnl" dirty="0" err="1"/>
              <a:t>Eifert</a:t>
            </a:r>
            <a:r>
              <a:rPr lang="es-ES_tradnl" dirty="0"/>
              <a:t>, G. (1996).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language</a:t>
            </a:r>
            <a:r>
              <a:rPr lang="es-ES_tradnl" dirty="0"/>
              <a:t> of </a:t>
            </a:r>
            <a:r>
              <a:rPr lang="es-ES_tradnl" dirty="0" err="1"/>
              <a:t>feeling</a:t>
            </a:r>
            <a:r>
              <a:rPr lang="es-ES_tradnl" dirty="0"/>
              <a:t> and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feeling</a:t>
            </a:r>
            <a:r>
              <a:rPr lang="es-ES_tradnl" dirty="0"/>
              <a:t> of </a:t>
            </a:r>
            <a:r>
              <a:rPr lang="es-ES_tradnl" dirty="0" err="1"/>
              <a:t>anxiety</a:t>
            </a:r>
            <a:r>
              <a:rPr lang="es-ES_tradnl" dirty="0"/>
              <a:t>: </a:t>
            </a:r>
            <a:r>
              <a:rPr lang="es-ES_tradnl" dirty="0" err="1"/>
              <a:t>contributions</a:t>
            </a:r>
            <a:r>
              <a:rPr lang="es-ES_tradnl" dirty="0"/>
              <a:t> of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behaviorisms</a:t>
            </a:r>
            <a:r>
              <a:rPr lang="es-ES_tradnl" dirty="0"/>
              <a:t> </a:t>
            </a:r>
            <a:r>
              <a:rPr lang="es-ES_tradnl" dirty="0" err="1"/>
              <a:t>toward</a:t>
            </a:r>
            <a:r>
              <a:rPr lang="es-ES_tradnl" dirty="0"/>
              <a:t> </a:t>
            </a:r>
            <a:r>
              <a:rPr lang="es-ES_tradnl" dirty="0" err="1"/>
              <a:t>understanding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function-altering</a:t>
            </a:r>
            <a:r>
              <a:rPr lang="es-ES_tradnl" dirty="0"/>
              <a:t> </a:t>
            </a:r>
            <a:r>
              <a:rPr lang="es-ES_tradnl" dirty="0" err="1"/>
              <a:t>effects</a:t>
            </a:r>
            <a:r>
              <a:rPr lang="es-ES_tradnl" dirty="0"/>
              <a:t> of </a:t>
            </a:r>
            <a:r>
              <a:rPr lang="es-ES_tradnl" dirty="0" err="1"/>
              <a:t>language</a:t>
            </a:r>
            <a:r>
              <a:rPr lang="es-ES_tradnl" dirty="0"/>
              <a:t>. </a:t>
            </a:r>
            <a:r>
              <a:rPr lang="es-ES_tradnl" i="1" dirty="0" err="1"/>
              <a:t>The</a:t>
            </a:r>
            <a:r>
              <a:rPr lang="es-ES_tradnl" i="1" dirty="0"/>
              <a:t> </a:t>
            </a:r>
            <a:r>
              <a:rPr lang="es-ES_tradnl" i="1" dirty="0" err="1"/>
              <a:t>Psychological</a:t>
            </a:r>
            <a:r>
              <a:rPr lang="es-ES_tradnl" i="1" dirty="0"/>
              <a:t> Record,46 (4), </a:t>
            </a:r>
            <a:r>
              <a:rPr lang="es-ES_tradnl" dirty="0"/>
              <a:t>607-649. </a:t>
            </a:r>
            <a:endParaRPr lang="en-US" dirty="0"/>
          </a:p>
          <a:p>
            <a:pPr marL="358775" indent="-277813" algn="just"/>
            <a:r>
              <a:rPr lang="en-US" dirty="0" err="1" smtClean="0"/>
              <a:t>Friman</a:t>
            </a:r>
            <a:r>
              <a:rPr lang="en-US" dirty="0"/>
              <a:t>, P., Hayes, S., &amp; Wilson, K., (1998) Why behavior analysts should study emotion: the example of anxiety. </a:t>
            </a:r>
            <a:r>
              <a:rPr lang="en-US" i="1" dirty="0"/>
              <a:t>Journal  of Applied Behavior Analysis, 31, </a:t>
            </a:r>
            <a:r>
              <a:rPr lang="en-US" dirty="0"/>
              <a:t>137-156</a:t>
            </a:r>
            <a:r>
              <a:rPr lang="en-US" dirty="0" smtClean="0"/>
              <a:t>.</a:t>
            </a:r>
          </a:p>
          <a:p>
            <a:pPr marL="358775" indent="-277813" algn="just"/>
            <a:r>
              <a:rPr lang="es-ES" dirty="0" smtClean="0"/>
              <a:t>Hayes</a:t>
            </a:r>
            <a:r>
              <a:rPr lang="es-ES" dirty="0"/>
              <a:t>, S. &amp; </a:t>
            </a:r>
            <a:r>
              <a:rPr lang="es-ES" dirty="0" err="1"/>
              <a:t>Brownatein</a:t>
            </a:r>
            <a:r>
              <a:rPr lang="es-ES" dirty="0"/>
              <a:t>, A. (1986). </a:t>
            </a:r>
            <a:r>
              <a:rPr lang="en-US" dirty="0" err="1"/>
              <a:t>Mentalism</a:t>
            </a:r>
            <a:r>
              <a:rPr lang="en-US" dirty="0"/>
              <a:t>, behavior-behavior relations, and a behavior-analytic view of purposes of science. </a:t>
            </a:r>
            <a:r>
              <a:rPr lang="en-US" i="1" dirty="0"/>
              <a:t>The behavior analyst, 9, </a:t>
            </a:r>
            <a:r>
              <a:rPr lang="en-US" dirty="0"/>
              <a:t>175-190</a:t>
            </a:r>
            <a:r>
              <a:rPr lang="en-US" dirty="0" smtClean="0"/>
              <a:t>.</a:t>
            </a:r>
            <a:endParaRPr lang="es-CO" dirty="0" smtClean="0"/>
          </a:p>
          <a:p>
            <a:pPr marL="358775" indent="-277813" algn="just"/>
            <a:r>
              <a:rPr lang="es-CO" dirty="0" smtClean="0"/>
              <a:t>Pérez</a:t>
            </a:r>
            <a:r>
              <a:rPr lang="es-CO" dirty="0"/>
              <a:t>, M. (2004). </a:t>
            </a:r>
            <a:r>
              <a:rPr lang="es-CO" i="1" dirty="0"/>
              <a:t>Contingencia y Drama. La psicología según el conductismo. </a:t>
            </a:r>
            <a:r>
              <a:rPr lang="es-CO" dirty="0"/>
              <a:t>Madrid: Minerva ediciones. (Capítulo 5: Las emociones desde el punto de vista conductista</a:t>
            </a:r>
            <a:r>
              <a:rPr lang="es-CO" dirty="0" smtClean="0"/>
              <a:t>)</a:t>
            </a:r>
          </a:p>
          <a:p>
            <a:pPr marL="358775" indent="-277813" algn="just"/>
            <a:r>
              <a:rPr lang="es-CO" dirty="0" smtClean="0"/>
              <a:t>Törneke, N. (2010). Learning RFT: an introduction to Relational Frame Theory and its clinical appliactions. USA. New Harbinger Publications, Inc.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29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84710473"/>
              </p:ext>
            </p:extLst>
          </p:nvPr>
        </p:nvGraphicFramePr>
        <p:xfrm>
          <a:off x="113969" y="2020824"/>
          <a:ext cx="9030031" cy="4075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EMOTION AND BEHAVIORISM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69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37952521"/>
              </p:ext>
            </p:extLst>
          </p:nvPr>
        </p:nvGraphicFramePr>
        <p:xfrm>
          <a:off x="457200" y="2020824"/>
          <a:ext cx="8229600" cy="4075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EMOTION IN BEHAVIOR THERAPIES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56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3"/>
          </p:nvPr>
        </p:nvSpPr>
        <p:spPr>
          <a:xfrm>
            <a:off x="457200" y="2344336"/>
            <a:ext cx="8229600" cy="3751663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3200" dirty="0" smtClean="0"/>
              <a:t>Emotional problems are the main issue for most people in clinical contexts (</a:t>
            </a:r>
            <a:r>
              <a:rPr lang="en-US" sz="3200" dirty="0" err="1" smtClean="0"/>
              <a:t>Friman</a:t>
            </a:r>
            <a:r>
              <a:rPr lang="en-US" sz="3200" dirty="0" smtClean="0"/>
              <a:t>, Hayes &amp; Wilson, 1998; </a:t>
            </a:r>
            <a:r>
              <a:rPr lang="en-US" sz="3200" dirty="0" err="1" smtClean="0"/>
              <a:t>Törneke</a:t>
            </a:r>
            <a:r>
              <a:rPr lang="en-US" sz="3200" dirty="0" smtClean="0"/>
              <a:t>, 2010)</a:t>
            </a:r>
          </a:p>
          <a:p>
            <a:pPr marL="342900" indent="-342900" algn="l">
              <a:buFont typeface="Arial"/>
              <a:buChar char="•"/>
            </a:pPr>
            <a:r>
              <a:rPr lang="en-US" sz="3200" dirty="0" smtClean="0"/>
              <a:t>For instance, anxiety, depression, personality disorders, and borderline personality disorder.</a:t>
            </a:r>
          </a:p>
          <a:p>
            <a:pPr marL="342900" indent="-342900" algn="l">
              <a:buFont typeface="Arial"/>
              <a:buChar char="•"/>
            </a:pPr>
            <a:endParaRPr lang="en-US" sz="3200" dirty="0" smtClean="0"/>
          </a:p>
          <a:p>
            <a:pPr marL="342900" indent="-342900" algn="l">
              <a:buFont typeface="Arial"/>
              <a:buChar char="•"/>
            </a:pPr>
            <a:endParaRPr lang="en-US" sz="32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CBA AND EMOTION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65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3"/>
          </p:nvPr>
        </p:nvSpPr>
        <p:spPr>
          <a:xfrm>
            <a:off x="457200" y="4118870"/>
            <a:ext cx="8229600" cy="2311777"/>
          </a:xfrm>
        </p:spPr>
        <p:txBody>
          <a:bodyPr>
            <a:normAutofit/>
          </a:bodyPr>
          <a:lstStyle/>
          <a:p>
            <a:r>
              <a:rPr lang="es-CO" dirty="0" smtClean="0"/>
              <a:t>Emotional behavior also involves the way in which people talk about respondent behavior, and how they relate </a:t>
            </a:r>
            <a:r>
              <a:rPr lang="es-CO" dirty="0" err="1" smtClean="0"/>
              <a:t>this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other contextual cues (</a:t>
            </a:r>
            <a:r>
              <a:rPr lang="es-CO" dirty="0"/>
              <a:t>Bueno, 2011; </a:t>
            </a:r>
            <a:r>
              <a:rPr lang="es-ES_tradnl" dirty="0"/>
              <a:t>Forsyth </a:t>
            </a:r>
            <a:r>
              <a:rPr lang="es-ES_tradnl" dirty="0" smtClean="0"/>
              <a:t>&amp; </a:t>
            </a:r>
            <a:r>
              <a:rPr lang="es-ES_tradnl" dirty="0" err="1" smtClean="0"/>
              <a:t>Eifert</a:t>
            </a:r>
            <a:r>
              <a:rPr lang="es-ES_tradnl" dirty="0" smtClean="0"/>
              <a:t>, 1996; </a:t>
            </a:r>
            <a:r>
              <a:rPr lang="es-CO" dirty="0" smtClean="0"/>
              <a:t>Pérez-</a:t>
            </a:r>
            <a:r>
              <a:rPr lang="es-CO" dirty="0" err="1" smtClean="0"/>
              <a:t>Alvaréz</a:t>
            </a:r>
            <a:r>
              <a:rPr lang="es-CO" dirty="0"/>
              <a:t>, 2004)</a:t>
            </a:r>
            <a:endParaRPr lang="es-ES" dirty="0"/>
          </a:p>
          <a:p>
            <a:endParaRPr lang="es-CO" dirty="0" smtClean="0"/>
          </a:p>
          <a:p>
            <a:endParaRPr lang="es-CO" dirty="0"/>
          </a:p>
          <a:p>
            <a:r>
              <a:rPr lang="es-ES" dirty="0" smtClean="0"/>
              <a:t>IS RELATIONAL BEHAVIOR THE KEY?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…SO</a:t>
            </a:r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2376896"/>
            <a:ext cx="8229600" cy="13305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20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 smtClean="0"/>
              <a:t>EMOTION ONLY INVOLVES RESPONDENT BEHAVIOR WITH PROPIOCEPTIVE AND INTEROCEPTIVE TOPOGRAPHIES</a:t>
            </a:r>
          </a:p>
        </p:txBody>
      </p:sp>
      <p:grpSp>
        <p:nvGrpSpPr>
          <p:cNvPr id="5" name="9 Grupo"/>
          <p:cNvGrpSpPr/>
          <p:nvPr/>
        </p:nvGrpSpPr>
        <p:grpSpPr>
          <a:xfrm>
            <a:off x="716378" y="1953614"/>
            <a:ext cx="7359160" cy="1562892"/>
            <a:chOff x="2123728" y="404664"/>
            <a:chExt cx="3240360" cy="2736304"/>
          </a:xfrm>
        </p:grpSpPr>
        <p:cxnSp>
          <p:nvCxnSpPr>
            <p:cNvPr id="6" name="4 Conector recto"/>
            <p:cNvCxnSpPr/>
            <p:nvPr/>
          </p:nvCxnSpPr>
          <p:spPr>
            <a:xfrm>
              <a:off x="2123728" y="548680"/>
              <a:ext cx="3240360" cy="25922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 flipV="1">
              <a:off x="2195736" y="404664"/>
              <a:ext cx="3168352" cy="273630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Flecha abajo 7"/>
          <p:cNvSpPr/>
          <p:nvPr/>
        </p:nvSpPr>
        <p:spPr>
          <a:xfrm>
            <a:off x="4216864" y="5209639"/>
            <a:ext cx="700097" cy="6349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6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RELATIONAL FRAME THEORY AND EMOTION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3"/>
          </p:nvPr>
        </p:nvSpPr>
        <p:spPr>
          <a:xfrm>
            <a:off x="457200" y="2020823"/>
            <a:ext cx="8229600" cy="4686586"/>
          </a:xfrm>
        </p:spPr>
        <p:txBody>
          <a:bodyPr>
            <a:normAutofit fontScale="85000" lnSpcReduction="20000"/>
          </a:bodyPr>
          <a:lstStyle/>
          <a:p>
            <a:pPr marL="80963"/>
            <a:r>
              <a:rPr lang="en-AU" sz="2600" b="1" dirty="0" smtClean="0"/>
              <a:t>Verbal </a:t>
            </a:r>
            <a:r>
              <a:rPr lang="en-AU" sz="2600" b="1" dirty="0" err="1" smtClean="0"/>
              <a:t>Behavior</a:t>
            </a:r>
            <a:r>
              <a:rPr lang="en-AU" sz="2600" b="1" dirty="0" smtClean="0"/>
              <a:t>: Direct contingencies</a:t>
            </a:r>
          </a:p>
          <a:p>
            <a:pPr marL="80963"/>
            <a:r>
              <a:rPr lang="en-AU" sz="2600" b="1" dirty="0" smtClean="0"/>
              <a:t>RFT: Derived Relational Responding</a:t>
            </a:r>
          </a:p>
          <a:p>
            <a:pPr marL="80963"/>
            <a:r>
              <a:rPr lang="en-AU" b="1" dirty="0" smtClean="0"/>
              <a:t> </a:t>
            </a:r>
            <a:endParaRPr lang="en-AU" b="1" dirty="0"/>
          </a:p>
          <a:p>
            <a:pPr marL="423863" indent="-342900" algn="l">
              <a:buFont typeface="Arial"/>
              <a:buChar char="•"/>
            </a:pPr>
            <a:r>
              <a:rPr lang="en-AU" sz="2800" i="1" dirty="0" smtClean="0"/>
              <a:t>Could verbal </a:t>
            </a:r>
            <a:r>
              <a:rPr lang="en-AU" sz="2800" i="1" dirty="0" err="1" smtClean="0"/>
              <a:t>behavior</a:t>
            </a:r>
            <a:r>
              <a:rPr lang="en-AU" sz="2800" i="1" dirty="0" smtClean="0"/>
              <a:t> be related with emotional responses? (As proposes-</a:t>
            </a:r>
            <a:r>
              <a:rPr lang="es-ES" sz="2400" dirty="0" smtClean="0"/>
              <a:t>Hayes &amp; </a:t>
            </a:r>
            <a:r>
              <a:rPr lang="es-ES" sz="2400" dirty="0" err="1" smtClean="0"/>
              <a:t>Brownstein</a:t>
            </a:r>
            <a:r>
              <a:rPr lang="es-ES" sz="2400" dirty="0" smtClean="0"/>
              <a:t>, 1986-)</a:t>
            </a:r>
            <a:endParaRPr lang="en-AU" sz="2800" i="1" dirty="0" smtClean="0"/>
          </a:p>
          <a:p>
            <a:pPr marL="423863" indent="-342900" algn="l">
              <a:buFont typeface="Arial"/>
              <a:buChar char="•"/>
            </a:pPr>
            <a:r>
              <a:rPr lang="en-AU" sz="2800" i="1" dirty="0" smtClean="0"/>
              <a:t>What happen when people talk about their own experience?</a:t>
            </a:r>
          </a:p>
          <a:p>
            <a:pPr marL="423863" indent="-342900" algn="l">
              <a:buFont typeface="Arial"/>
              <a:buChar char="•"/>
            </a:pPr>
            <a:r>
              <a:rPr lang="en-AU" sz="2800" b="1" dirty="0" smtClean="0"/>
              <a:t>How respondent </a:t>
            </a:r>
            <a:r>
              <a:rPr lang="en-AU" sz="2800" b="1" dirty="0" err="1" smtClean="0"/>
              <a:t>behavior</a:t>
            </a:r>
            <a:r>
              <a:rPr lang="en-AU" sz="2800" b="1" dirty="0" smtClean="0"/>
              <a:t> becomes active part of derived responses and affects emotional responding?</a:t>
            </a:r>
          </a:p>
          <a:p>
            <a:pPr marL="423863" indent="-342900" algn="l">
              <a:buFont typeface="Arial"/>
              <a:buChar char="•"/>
            </a:pPr>
            <a:endParaRPr lang="en-AU" dirty="0" smtClean="0"/>
          </a:p>
          <a:p>
            <a:pPr marL="80963"/>
            <a:r>
              <a:rPr lang="en-AU" b="1" dirty="0"/>
              <a:t>RELATIONAL FRAME </a:t>
            </a:r>
            <a:r>
              <a:rPr lang="en-AU" b="1" dirty="0" smtClean="0"/>
              <a:t>THEORY</a:t>
            </a:r>
          </a:p>
          <a:p>
            <a:pPr marL="80963"/>
            <a:endParaRPr lang="en-AU" dirty="0" smtClean="0"/>
          </a:p>
          <a:p>
            <a:pPr marL="423863" indent="-342900" algn="just">
              <a:buFont typeface="Arial"/>
              <a:buChar char="•"/>
            </a:pPr>
            <a:r>
              <a:rPr lang="en-AU" dirty="0" smtClean="0"/>
              <a:t>Mutual entailment</a:t>
            </a:r>
          </a:p>
          <a:p>
            <a:pPr marL="423863" indent="-342900" algn="just">
              <a:buFont typeface="Arial"/>
              <a:buChar char="•"/>
            </a:pPr>
            <a:r>
              <a:rPr lang="en-AU" dirty="0" smtClean="0"/>
              <a:t>Combinatorial entailment		EMOTIONAL FUNCTION ACDQUISITION</a:t>
            </a:r>
          </a:p>
          <a:p>
            <a:pPr marL="423863" indent="-342900" algn="just">
              <a:buFont typeface="Arial"/>
              <a:buChar char="•"/>
            </a:pPr>
            <a:r>
              <a:rPr lang="en-AU" dirty="0" smtClean="0"/>
              <a:t>Transformation of </a:t>
            </a:r>
          </a:p>
          <a:p>
            <a:pPr marL="80963" algn="just"/>
            <a:r>
              <a:rPr lang="en-AU" dirty="0"/>
              <a:t> </a:t>
            </a:r>
            <a:r>
              <a:rPr lang="en-AU" dirty="0" smtClean="0"/>
              <a:t>     stimulus function</a:t>
            </a:r>
            <a:endParaRPr lang="en-AU" dirty="0"/>
          </a:p>
          <a:p>
            <a:pPr marL="80963"/>
            <a:endParaRPr lang="en-AU" dirty="0" smtClean="0"/>
          </a:p>
          <a:p>
            <a:pPr marL="80963" algn="l"/>
            <a:endParaRPr lang="en-AU" b="1" dirty="0" smtClean="0"/>
          </a:p>
        </p:txBody>
      </p:sp>
      <p:sp>
        <p:nvSpPr>
          <p:cNvPr id="7" name="Flecha derecha 6"/>
          <p:cNvSpPr/>
          <p:nvPr/>
        </p:nvSpPr>
        <p:spPr>
          <a:xfrm>
            <a:off x="3288827" y="5624780"/>
            <a:ext cx="839419" cy="6349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8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dirty="0" smtClean="0"/>
              <a:t>When one member of the relational class acquire novel functions through responding procedures, the function of the other member are transformed (</a:t>
            </a:r>
            <a:r>
              <a:rPr lang="en-GB" dirty="0" err="1" smtClean="0"/>
              <a:t>Dougher</a:t>
            </a:r>
            <a:r>
              <a:rPr lang="en-GB" dirty="0" smtClean="0"/>
              <a:t>, Hamilton, Fink &amp; Harrington, 2007). </a:t>
            </a:r>
          </a:p>
          <a:p>
            <a:pPr marL="1163638" lvl="1" indent="-342900" algn="just">
              <a:buFont typeface="Arial"/>
              <a:buChar char="•"/>
              <a:tabLst>
                <a:tab pos="1519238" algn="l"/>
              </a:tabLst>
            </a:pPr>
            <a:r>
              <a:rPr lang="en-GB" dirty="0" smtClean="0">
                <a:solidFill>
                  <a:srgbClr val="424242"/>
                </a:solidFill>
              </a:rPr>
              <a:t>People learn emotional responses by derived relations.</a:t>
            </a:r>
          </a:p>
          <a:p>
            <a:pPr marL="1352550" lvl="2" indent="-342900" algn="l">
              <a:buFont typeface="Arial"/>
              <a:buChar char="•"/>
            </a:pPr>
            <a:endParaRPr lang="en-GB" dirty="0" smtClean="0">
              <a:solidFill>
                <a:srgbClr val="424242"/>
              </a:solidFill>
            </a:endParaRPr>
          </a:p>
          <a:p>
            <a:pPr marL="360363" indent="-342900" algn="just">
              <a:buFont typeface="Arial"/>
              <a:buChar char="•"/>
            </a:pPr>
            <a:r>
              <a:rPr lang="en-GB" dirty="0" smtClean="0">
                <a:solidFill>
                  <a:srgbClr val="424242"/>
                </a:solidFill>
              </a:rPr>
              <a:t>For instance, when one member of the relational class is exposed to extinction procedures, the function of the other members of the relational class are transformed (</a:t>
            </a:r>
            <a:r>
              <a:rPr lang="en-GB" dirty="0" err="1"/>
              <a:t>Dougher</a:t>
            </a:r>
            <a:r>
              <a:rPr lang="en-GB" dirty="0" smtClean="0"/>
              <a:t>, </a:t>
            </a:r>
            <a:r>
              <a:rPr lang="en-GB" dirty="0" err="1" smtClean="0"/>
              <a:t>Augustons</a:t>
            </a:r>
            <a:r>
              <a:rPr lang="en-GB" dirty="0" smtClean="0"/>
              <a:t>, Markham, Greenway &amp; </a:t>
            </a:r>
            <a:r>
              <a:rPr lang="en-GB" dirty="0" err="1" smtClean="0"/>
              <a:t>Wulfert</a:t>
            </a:r>
            <a:r>
              <a:rPr lang="en-GB" dirty="0" smtClean="0"/>
              <a:t>, 1994)</a:t>
            </a:r>
            <a:r>
              <a:rPr lang="en-GB" dirty="0" smtClean="0">
                <a:solidFill>
                  <a:srgbClr val="424242"/>
                </a:solidFill>
              </a:rPr>
              <a:t>. </a:t>
            </a:r>
          </a:p>
          <a:p>
            <a:pPr marL="360363" indent="-342900" algn="l">
              <a:buFont typeface="Arial"/>
              <a:buChar char="•"/>
            </a:pPr>
            <a:endParaRPr lang="en-GB" dirty="0">
              <a:solidFill>
                <a:srgbClr val="424242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RESEARCH ON EMOTIONAL FUNCTION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025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3"/>
          </p:nvPr>
        </p:nvSpPr>
        <p:spPr>
          <a:xfrm>
            <a:off x="457200" y="2164976"/>
            <a:ext cx="8229600" cy="4412192"/>
          </a:xfrm>
        </p:spPr>
        <p:txBody>
          <a:bodyPr>
            <a:noAutofit/>
          </a:bodyPr>
          <a:lstStyle/>
          <a:p>
            <a:pPr marL="342900" indent="-342900" algn="l">
              <a:buFont typeface="Arial"/>
              <a:buChar char="•"/>
              <a:tabLst>
                <a:tab pos="358775" algn="l"/>
                <a:tab pos="1254125" algn="l"/>
              </a:tabLst>
            </a:pPr>
            <a:r>
              <a:rPr lang="en-AU" sz="2800" dirty="0" smtClean="0"/>
              <a:t>These studies were conducted in controlled settings where the stimuli used were unrelated to the natural environment (p. e., nonsense words)</a:t>
            </a:r>
          </a:p>
          <a:p>
            <a:pPr algn="l">
              <a:tabLst>
                <a:tab pos="358775" algn="l"/>
                <a:tab pos="1254125" algn="l"/>
              </a:tabLst>
            </a:pPr>
            <a:r>
              <a:rPr lang="en-AU" sz="2800" dirty="0" smtClean="0"/>
              <a:t> </a:t>
            </a:r>
          </a:p>
          <a:p>
            <a:pPr marL="342900" indent="-342900" algn="l">
              <a:buFont typeface="Arial"/>
              <a:buChar char="•"/>
              <a:tabLst>
                <a:tab pos="358775" algn="l"/>
                <a:tab pos="1254125" algn="l"/>
              </a:tabLst>
            </a:pPr>
            <a:r>
              <a:rPr lang="en-AU" sz="2800" smtClean="0"/>
              <a:t>The major </a:t>
            </a:r>
            <a:r>
              <a:rPr lang="en-AU" sz="2800" dirty="0" smtClean="0"/>
              <a:t>part of research about emotional functions have developed with children, and it has interested in learning process. </a:t>
            </a:r>
          </a:p>
          <a:p>
            <a:pPr marL="1069975" indent="-342900" algn="l">
              <a:buFont typeface="Arial"/>
              <a:buChar char="•"/>
              <a:tabLst>
                <a:tab pos="358775" algn="l"/>
                <a:tab pos="1254125" algn="l"/>
              </a:tabLst>
            </a:pPr>
            <a:r>
              <a:rPr lang="en-AU" sz="1800" b="1" dirty="0" smtClean="0"/>
              <a:t>FACTORS IMPLICATED IN MAINTENANCE WITH ADULTS?</a:t>
            </a:r>
            <a:endParaRPr lang="en-AU" sz="2800" b="1" dirty="0" smtClean="0"/>
          </a:p>
          <a:p>
            <a:pPr algn="l">
              <a:tabLst>
                <a:tab pos="358775" algn="l"/>
                <a:tab pos="1254125" algn="l"/>
              </a:tabLst>
            </a:pPr>
            <a:endParaRPr lang="en-AU" sz="24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…HOWEVER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32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71260924"/>
              </p:ext>
            </p:extLst>
          </p:nvPr>
        </p:nvGraphicFramePr>
        <p:xfrm>
          <a:off x="-3132667" y="2020823"/>
          <a:ext cx="14884400" cy="4447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Unanswered question are: </a:t>
            </a:r>
            <a:br>
              <a:rPr lang="en-AU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122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tiqueta">
  <a:themeElements>
    <a:clrScheme name="Amanda 1">
      <a:dk1>
        <a:srgbClr val="FAFAFA"/>
      </a:dk1>
      <a:lt1>
        <a:srgbClr val="424242"/>
      </a:lt1>
      <a:dk2>
        <a:srgbClr val="7D0931"/>
      </a:dk2>
      <a:lt2>
        <a:srgbClr val="EEECE1"/>
      </a:lt2>
      <a:accent1>
        <a:srgbClr val="BD4B5D"/>
      </a:accent1>
      <a:accent2>
        <a:srgbClr val="C01E6A"/>
      </a:accent2>
      <a:accent3>
        <a:srgbClr val="BB4C9F"/>
      </a:accent3>
      <a:accent4>
        <a:srgbClr val="A23E6D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Etiqueta.thmx</Template>
  <TotalTime>2439</TotalTime>
  <Words>1120</Words>
  <Application>Microsoft Office PowerPoint</Application>
  <PresentationFormat>On-screen Show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Etiqueta</vt:lpstr>
      <vt:lpstr>Clinical behavior analysis (CBA) FOR EMOTIONAL BEHAVIOR</vt:lpstr>
      <vt:lpstr>EMOTION AND BEHAVIORISM</vt:lpstr>
      <vt:lpstr>EMOTION IN BEHAVIOR THERAPIES</vt:lpstr>
      <vt:lpstr>CBA AND EMOTION</vt:lpstr>
      <vt:lpstr>…SO</vt:lpstr>
      <vt:lpstr>RELATIONAL FRAME THEORY AND EMOTION</vt:lpstr>
      <vt:lpstr>RESEARCH ON EMOTIONAL FUNCTION</vt:lpstr>
      <vt:lpstr>…HOWEVER</vt:lpstr>
      <vt:lpstr>Unanswered question are:  </vt:lpstr>
      <vt:lpstr>…SO</vt:lpstr>
      <vt:lpstr>POSIBLE VENUES ON FUTURE RESEARCH IN NATURAL CONTEXTS </vt:lpstr>
      <vt:lpstr>HYPOTHESIS FOR CBA AND THERAPEUTIC RELATIONSHIP</vt:lpstr>
      <vt:lpstr>REFERENCES</vt:lpstr>
    </vt:vector>
  </TitlesOfParts>
  <Company>PUJ-Konrad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 and Clinical behavior analysis</dc:title>
  <dc:creator>Amanda Milena Muñoz Martínez</dc:creator>
  <cp:lastModifiedBy>Kate Morrison</cp:lastModifiedBy>
  <cp:revision>79</cp:revision>
  <dcterms:created xsi:type="dcterms:W3CDTF">2012-06-28T03:54:36Z</dcterms:created>
  <dcterms:modified xsi:type="dcterms:W3CDTF">2012-09-21T04:34:33Z</dcterms:modified>
</cp:coreProperties>
</file>